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7"/>
  </p:notesMasterIdLst>
  <p:handoutMasterIdLst>
    <p:handoutMasterId r:id="rId58"/>
  </p:handoutMasterIdLst>
  <p:sldIdLst>
    <p:sldId id="324" r:id="rId3"/>
    <p:sldId id="266" r:id="rId4"/>
    <p:sldId id="447" r:id="rId5"/>
    <p:sldId id="448" r:id="rId6"/>
    <p:sldId id="449" r:id="rId7"/>
    <p:sldId id="450" r:id="rId8"/>
    <p:sldId id="451" r:id="rId9"/>
    <p:sldId id="407" r:id="rId10"/>
    <p:sldId id="408" r:id="rId11"/>
    <p:sldId id="411" r:id="rId12"/>
    <p:sldId id="410" r:id="rId13"/>
    <p:sldId id="415" r:id="rId14"/>
    <p:sldId id="431" r:id="rId15"/>
    <p:sldId id="417" r:id="rId16"/>
    <p:sldId id="433" r:id="rId17"/>
    <p:sldId id="412" r:id="rId18"/>
    <p:sldId id="413" r:id="rId19"/>
    <p:sldId id="438" r:id="rId20"/>
    <p:sldId id="439" r:id="rId21"/>
    <p:sldId id="429" r:id="rId22"/>
    <p:sldId id="428" r:id="rId23"/>
    <p:sldId id="427" r:id="rId24"/>
    <p:sldId id="426" r:id="rId25"/>
    <p:sldId id="435" r:id="rId26"/>
    <p:sldId id="436" r:id="rId27"/>
    <p:sldId id="467" r:id="rId28"/>
    <p:sldId id="424" r:id="rId29"/>
    <p:sldId id="425" r:id="rId30"/>
    <p:sldId id="399" r:id="rId31"/>
    <p:sldId id="405" r:id="rId32"/>
    <p:sldId id="423" r:id="rId33"/>
    <p:sldId id="422" r:id="rId34"/>
    <p:sldId id="454" r:id="rId35"/>
    <p:sldId id="452" r:id="rId36"/>
    <p:sldId id="453" r:id="rId37"/>
    <p:sldId id="461" r:id="rId38"/>
    <p:sldId id="460" r:id="rId39"/>
    <p:sldId id="462" r:id="rId40"/>
    <p:sldId id="463" r:id="rId41"/>
    <p:sldId id="464" r:id="rId42"/>
    <p:sldId id="465" r:id="rId43"/>
    <p:sldId id="466" r:id="rId44"/>
    <p:sldId id="458" r:id="rId45"/>
    <p:sldId id="455" r:id="rId46"/>
    <p:sldId id="456" r:id="rId47"/>
    <p:sldId id="457" r:id="rId48"/>
    <p:sldId id="440" r:id="rId49"/>
    <p:sldId id="441" r:id="rId50"/>
    <p:sldId id="442" r:id="rId51"/>
    <p:sldId id="443" r:id="rId52"/>
    <p:sldId id="444" r:id="rId53"/>
    <p:sldId id="445" r:id="rId54"/>
    <p:sldId id="446" r:id="rId55"/>
    <p:sldId id="325" r:id="rId56"/>
  </p:sldIdLst>
  <p:sldSz cx="6858000" cy="9144000" type="screen4x3"/>
  <p:notesSz cx="6669088" cy="9928225"/>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8E26"/>
    <a:srgbClr val="264F9E"/>
    <a:srgbClr val="92D050"/>
    <a:srgbClr val="679E2A"/>
    <a:srgbClr val="EEF8E4"/>
    <a:srgbClr val="E2F3D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74" autoAdjust="0"/>
    <p:restoredTop sz="93073" autoAdjust="0"/>
  </p:normalViewPr>
  <p:slideViewPr>
    <p:cSldViewPr>
      <p:cViewPr>
        <p:scale>
          <a:sx n="89" d="100"/>
          <a:sy n="89" d="100"/>
        </p:scale>
        <p:origin x="-1488" y="870"/>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1" y="1"/>
            <a:ext cx="2890542" cy="496582"/>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777037" y="1"/>
            <a:ext cx="2890542" cy="496582"/>
          </a:xfrm>
          <a:prstGeom prst="rect">
            <a:avLst/>
          </a:prstGeom>
        </p:spPr>
        <p:txBody>
          <a:bodyPr vert="horz" lIns="91440" tIns="45720" rIns="91440" bIns="45720" rtlCol="0"/>
          <a:lstStyle>
            <a:lvl1pPr algn="r">
              <a:defRPr sz="1200"/>
            </a:lvl1pPr>
          </a:lstStyle>
          <a:p>
            <a:fld id="{66B4371C-32BC-47E2-BEAE-76800DD4B47A}" type="datetimeFigureOut">
              <a:rPr lang="pt-BR" smtClean="0"/>
              <a:pPr/>
              <a:t>19/06/2017</a:t>
            </a:fld>
            <a:endParaRPr lang="pt-BR"/>
          </a:p>
        </p:txBody>
      </p:sp>
      <p:sp>
        <p:nvSpPr>
          <p:cNvPr id="4" name="Espaço Reservado para Rodapé 3"/>
          <p:cNvSpPr>
            <a:spLocks noGrp="1"/>
          </p:cNvSpPr>
          <p:nvPr>
            <p:ph type="ftr" sz="quarter" idx="2"/>
          </p:nvPr>
        </p:nvSpPr>
        <p:spPr>
          <a:xfrm>
            <a:off x="1" y="9429937"/>
            <a:ext cx="2890542" cy="496582"/>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777037" y="9429937"/>
            <a:ext cx="2890542" cy="496582"/>
          </a:xfrm>
          <a:prstGeom prst="rect">
            <a:avLst/>
          </a:prstGeom>
        </p:spPr>
        <p:txBody>
          <a:bodyPr vert="horz" lIns="91440" tIns="45720" rIns="91440" bIns="45720" rtlCol="0" anchor="b"/>
          <a:lstStyle>
            <a:lvl1pPr algn="r">
              <a:defRPr sz="1200"/>
            </a:lvl1pPr>
          </a:lstStyle>
          <a:p>
            <a:fld id="{BE04AE12-90CB-4913-B2C1-2B0432F4D820}" type="slidenum">
              <a:rPr lang="pt-BR" smtClean="0"/>
              <a:pPr/>
              <a:t>‹nº›</a:t>
            </a:fld>
            <a:endParaRPr lang="pt-BR"/>
          </a:p>
        </p:txBody>
      </p:sp>
    </p:spTree>
    <p:extLst>
      <p:ext uri="{BB962C8B-B14F-4D97-AF65-F5344CB8AC3E}">
        <p14:creationId xmlns:p14="http://schemas.microsoft.com/office/powerpoint/2010/main" val="1272829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889938" cy="496411"/>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777607" y="0"/>
            <a:ext cx="2889938" cy="496411"/>
          </a:xfrm>
          <a:prstGeom prst="rect">
            <a:avLst/>
          </a:prstGeom>
        </p:spPr>
        <p:txBody>
          <a:bodyPr vert="horz" lIns="91440" tIns="45720" rIns="91440" bIns="45720" rtlCol="0"/>
          <a:lstStyle>
            <a:lvl1pPr algn="r">
              <a:defRPr sz="1200"/>
            </a:lvl1pPr>
          </a:lstStyle>
          <a:p>
            <a:fld id="{9DE4DA86-FFD3-4504-864F-23C41196B563}" type="datetimeFigureOut">
              <a:rPr lang="pt-BR" smtClean="0"/>
              <a:pPr/>
              <a:t>19/06/2017</a:t>
            </a:fld>
            <a:endParaRPr lang="pt-BR"/>
          </a:p>
        </p:txBody>
      </p:sp>
      <p:sp>
        <p:nvSpPr>
          <p:cNvPr id="4" name="Espaço Reservado para Imagem de Slide 3"/>
          <p:cNvSpPr>
            <a:spLocks noGrp="1" noRot="1" noChangeAspect="1"/>
          </p:cNvSpPr>
          <p:nvPr>
            <p:ph type="sldImg" idx="2"/>
          </p:nvPr>
        </p:nvSpPr>
        <p:spPr>
          <a:xfrm>
            <a:off x="1939925" y="744538"/>
            <a:ext cx="2789238" cy="3722687"/>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66909" y="4715908"/>
            <a:ext cx="5335270" cy="4467701"/>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9430091"/>
            <a:ext cx="2889938" cy="496411"/>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777607" y="9430091"/>
            <a:ext cx="2889938" cy="496411"/>
          </a:xfrm>
          <a:prstGeom prst="rect">
            <a:avLst/>
          </a:prstGeom>
        </p:spPr>
        <p:txBody>
          <a:bodyPr vert="horz" lIns="91440" tIns="45720" rIns="91440" bIns="45720" rtlCol="0" anchor="b"/>
          <a:lstStyle>
            <a:lvl1pPr algn="r">
              <a:defRPr sz="1200"/>
            </a:lvl1pPr>
          </a:lstStyle>
          <a:p>
            <a:fld id="{606E61ED-E2D8-4F0B-BDD0-4223F1C5A9A0}" type="slidenum">
              <a:rPr lang="pt-BR" smtClean="0"/>
              <a:pPr/>
              <a:t>‹nº›</a:t>
            </a:fld>
            <a:endParaRPr lang="pt-BR"/>
          </a:p>
        </p:txBody>
      </p:sp>
    </p:spTree>
    <p:extLst>
      <p:ext uri="{BB962C8B-B14F-4D97-AF65-F5344CB8AC3E}">
        <p14:creationId xmlns:p14="http://schemas.microsoft.com/office/powerpoint/2010/main" val="1241380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939925" y="744538"/>
            <a:ext cx="2789238" cy="3722687"/>
          </a:xfrm>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606E61ED-E2D8-4F0B-BDD0-4223F1C5A9A0}" type="slidenum">
              <a:rPr lang="pt-BR" smtClean="0"/>
              <a:pPr/>
              <a:t>1</a:t>
            </a:fld>
            <a:endParaRPr lang="pt-BR"/>
          </a:p>
        </p:txBody>
      </p:sp>
    </p:spTree>
    <p:extLst>
      <p:ext uri="{BB962C8B-B14F-4D97-AF65-F5344CB8AC3E}">
        <p14:creationId xmlns:p14="http://schemas.microsoft.com/office/powerpoint/2010/main" val="34813959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06E61ED-E2D8-4F0B-BDD0-4223F1C5A9A0}" type="slidenum">
              <a:rPr lang="pt-BR" smtClean="0"/>
              <a:pPr/>
              <a:t>32</a:t>
            </a:fld>
            <a:endParaRPr lang="pt-BR"/>
          </a:p>
        </p:txBody>
      </p:sp>
    </p:spTree>
    <p:extLst>
      <p:ext uri="{BB962C8B-B14F-4D97-AF65-F5344CB8AC3E}">
        <p14:creationId xmlns:p14="http://schemas.microsoft.com/office/powerpoint/2010/main" val="13108499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06E61ED-E2D8-4F0B-BDD0-4223F1C5A9A0}" type="slidenum">
              <a:rPr lang="pt-BR" smtClean="0"/>
              <a:pPr/>
              <a:t>33</a:t>
            </a:fld>
            <a:endParaRPr lang="pt-BR"/>
          </a:p>
        </p:txBody>
      </p:sp>
    </p:spTree>
    <p:extLst>
      <p:ext uri="{BB962C8B-B14F-4D97-AF65-F5344CB8AC3E}">
        <p14:creationId xmlns:p14="http://schemas.microsoft.com/office/powerpoint/2010/main" val="13108499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06E61ED-E2D8-4F0B-BDD0-4223F1C5A9A0}" type="slidenum">
              <a:rPr lang="pt-BR" smtClean="0"/>
              <a:pPr/>
              <a:t>34</a:t>
            </a:fld>
            <a:endParaRPr lang="pt-BR"/>
          </a:p>
        </p:txBody>
      </p:sp>
    </p:spTree>
    <p:extLst>
      <p:ext uri="{BB962C8B-B14F-4D97-AF65-F5344CB8AC3E}">
        <p14:creationId xmlns:p14="http://schemas.microsoft.com/office/powerpoint/2010/main" val="1310849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06E61ED-E2D8-4F0B-BDD0-4223F1C5A9A0}" type="slidenum">
              <a:rPr lang="pt-BR" smtClean="0"/>
              <a:pPr/>
              <a:t>35</a:t>
            </a:fld>
            <a:endParaRPr lang="pt-BR"/>
          </a:p>
        </p:txBody>
      </p:sp>
    </p:spTree>
    <p:extLst>
      <p:ext uri="{BB962C8B-B14F-4D97-AF65-F5344CB8AC3E}">
        <p14:creationId xmlns:p14="http://schemas.microsoft.com/office/powerpoint/2010/main" val="13108499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06E61ED-E2D8-4F0B-BDD0-4223F1C5A9A0}" type="slidenum">
              <a:rPr lang="pt-BR" smtClean="0"/>
              <a:pPr/>
              <a:t>36</a:t>
            </a:fld>
            <a:endParaRPr lang="pt-BR"/>
          </a:p>
        </p:txBody>
      </p:sp>
    </p:spTree>
    <p:extLst>
      <p:ext uri="{BB962C8B-B14F-4D97-AF65-F5344CB8AC3E}">
        <p14:creationId xmlns:p14="http://schemas.microsoft.com/office/powerpoint/2010/main" val="13108499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06E61ED-E2D8-4F0B-BDD0-4223F1C5A9A0}" type="slidenum">
              <a:rPr lang="pt-BR" smtClean="0"/>
              <a:pPr/>
              <a:t>37</a:t>
            </a:fld>
            <a:endParaRPr lang="pt-BR"/>
          </a:p>
        </p:txBody>
      </p:sp>
    </p:spTree>
    <p:extLst>
      <p:ext uri="{BB962C8B-B14F-4D97-AF65-F5344CB8AC3E}">
        <p14:creationId xmlns:p14="http://schemas.microsoft.com/office/powerpoint/2010/main" val="13108499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06E61ED-E2D8-4F0B-BDD0-4223F1C5A9A0}" type="slidenum">
              <a:rPr lang="pt-BR" smtClean="0"/>
              <a:pPr/>
              <a:t>38</a:t>
            </a:fld>
            <a:endParaRPr lang="pt-BR"/>
          </a:p>
        </p:txBody>
      </p:sp>
    </p:spTree>
    <p:extLst>
      <p:ext uri="{BB962C8B-B14F-4D97-AF65-F5344CB8AC3E}">
        <p14:creationId xmlns:p14="http://schemas.microsoft.com/office/powerpoint/2010/main" val="13108499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06E61ED-E2D8-4F0B-BDD0-4223F1C5A9A0}" type="slidenum">
              <a:rPr lang="pt-BR" smtClean="0"/>
              <a:pPr/>
              <a:t>39</a:t>
            </a:fld>
            <a:endParaRPr lang="pt-BR"/>
          </a:p>
        </p:txBody>
      </p:sp>
    </p:spTree>
    <p:extLst>
      <p:ext uri="{BB962C8B-B14F-4D97-AF65-F5344CB8AC3E}">
        <p14:creationId xmlns:p14="http://schemas.microsoft.com/office/powerpoint/2010/main" val="13108499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06E61ED-E2D8-4F0B-BDD0-4223F1C5A9A0}" type="slidenum">
              <a:rPr lang="pt-BR" smtClean="0"/>
              <a:pPr/>
              <a:t>40</a:t>
            </a:fld>
            <a:endParaRPr lang="pt-BR"/>
          </a:p>
        </p:txBody>
      </p:sp>
    </p:spTree>
    <p:extLst>
      <p:ext uri="{BB962C8B-B14F-4D97-AF65-F5344CB8AC3E}">
        <p14:creationId xmlns:p14="http://schemas.microsoft.com/office/powerpoint/2010/main" val="13108499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06E61ED-E2D8-4F0B-BDD0-4223F1C5A9A0}" type="slidenum">
              <a:rPr lang="pt-BR" smtClean="0"/>
              <a:pPr/>
              <a:t>41</a:t>
            </a:fld>
            <a:endParaRPr lang="pt-BR"/>
          </a:p>
        </p:txBody>
      </p:sp>
    </p:spTree>
    <p:extLst>
      <p:ext uri="{BB962C8B-B14F-4D97-AF65-F5344CB8AC3E}">
        <p14:creationId xmlns:p14="http://schemas.microsoft.com/office/powerpoint/2010/main" val="1310849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939925" y="744538"/>
            <a:ext cx="2789238" cy="3722687"/>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06E61ED-E2D8-4F0B-BDD0-4223F1C5A9A0}" type="slidenum">
              <a:rPr lang="pt-BR" smtClean="0"/>
              <a:pPr/>
              <a:t>2</a:t>
            </a:fld>
            <a:endParaRPr lang="pt-BR"/>
          </a:p>
        </p:txBody>
      </p:sp>
    </p:spTree>
    <p:extLst>
      <p:ext uri="{BB962C8B-B14F-4D97-AF65-F5344CB8AC3E}">
        <p14:creationId xmlns:p14="http://schemas.microsoft.com/office/powerpoint/2010/main" val="34813959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06E61ED-E2D8-4F0B-BDD0-4223F1C5A9A0}" type="slidenum">
              <a:rPr lang="pt-BR" smtClean="0"/>
              <a:pPr/>
              <a:t>42</a:t>
            </a:fld>
            <a:endParaRPr lang="pt-BR"/>
          </a:p>
        </p:txBody>
      </p:sp>
    </p:spTree>
    <p:extLst>
      <p:ext uri="{BB962C8B-B14F-4D97-AF65-F5344CB8AC3E}">
        <p14:creationId xmlns:p14="http://schemas.microsoft.com/office/powerpoint/2010/main" val="13108499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06E61ED-E2D8-4F0B-BDD0-4223F1C5A9A0}" type="slidenum">
              <a:rPr lang="pt-BR" smtClean="0"/>
              <a:pPr/>
              <a:t>43</a:t>
            </a:fld>
            <a:endParaRPr lang="pt-BR"/>
          </a:p>
        </p:txBody>
      </p:sp>
    </p:spTree>
    <p:extLst>
      <p:ext uri="{BB962C8B-B14F-4D97-AF65-F5344CB8AC3E}">
        <p14:creationId xmlns:p14="http://schemas.microsoft.com/office/powerpoint/2010/main" val="13108499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939925" y="744538"/>
            <a:ext cx="2789238" cy="3722687"/>
          </a:xfrm>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606E61ED-E2D8-4F0B-BDD0-4223F1C5A9A0}" type="slidenum">
              <a:rPr lang="pt-BR" smtClean="0"/>
              <a:pPr/>
              <a:t>54</a:t>
            </a:fld>
            <a:endParaRPr lang="pt-BR"/>
          </a:p>
        </p:txBody>
      </p:sp>
    </p:spTree>
    <p:extLst>
      <p:ext uri="{BB962C8B-B14F-4D97-AF65-F5344CB8AC3E}">
        <p14:creationId xmlns:p14="http://schemas.microsoft.com/office/powerpoint/2010/main" val="3481395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06E61ED-E2D8-4F0B-BDD0-4223F1C5A9A0}" type="slidenum">
              <a:rPr lang="pt-BR" smtClean="0"/>
              <a:pPr/>
              <a:t>8</a:t>
            </a:fld>
            <a:endParaRPr lang="pt-BR"/>
          </a:p>
        </p:txBody>
      </p:sp>
    </p:spTree>
    <p:extLst>
      <p:ext uri="{BB962C8B-B14F-4D97-AF65-F5344CB8AC3E}">
        <p14:creationId xmlns:p14="http://schemas.microsoft.com/office/powerpoint/2010/main" val="3585449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06E61ED-E2D8-4F0B-BDD0-4223F1C5A9A0}" type="slidenum">
              <a:rPr lang="pt-BR" smtClean="0"/>
              <a:pPr/>
              <a:t>10</a:t>
            </a:fld>
            <a:endParaRPr lang="pt-BR"/>
          </a:p>
        </p:txBody>
      </p:sp>
    </p:spTree>
    <p:extLst>
      <p:ext uri="{BB962C8B-B14F-4D97-AF65-F5344CB8AC3E}">
        <p14:creationId xmlns:p14="http://schemas.microsoft.com/office/powerpoint/2010/main" val="980465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06E61ED-E2D8-4F0B-BDD0-4223F1C5A9A0}" type="slidenum">
              <a:rPr lang="pt-BR" smtClean="0"/>
              <a:pPr/>
              <a:t>16</a:t>
            </a:fld>
            <a:endParaRPr lang="pt-BR"/>
          </a:p>
        </p:txBody>
      </p:sp>
    </p:spTree>
    <p:extLst>
      <p:ext uri="{BB962C8B-B14F-4D97-AF65-F5344CB8AC3E}">
        <p14:creationId xmlns:p14="http://schemas.microsoft.com/office/powerpoint/2010/main" val="980465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06E61ED-E2D8-4F0B-BDD0-4223F1C5A9A0}" type="slidenum">
              <a:rPr lang="pt-BR" smtClean="0"/>
              <a:pPr/>
              <a:t>27</a:t>
            </a:fld>
            <a:endParaRPr lang="pt-BR"/>
          </a:p>
        </p:txBody>
      </p:sp>
    </p:spTree>
    <p:extLst>
      <p:ext uri="{BB962C8B-B14F-4D97-AF65-F5344CB8AC3E}">
        <p14:creationId xmlns:p14="http://schemas.microsoft.com/office/powerpoint/2010/main" val="1310849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06E61ED-E2D8-4F0B-BDD0-4223F1C5A9A0}" type="slidenum">
              <a:rPr lang="pt-BR" smtClean="0"/>
              <a:pPr/>
              <a:t>29</a:t>
            </a:fld>
            <a:endParaRPr lang="pt-BR"/>
          </a:p>
        </p:txBody>
      </p:sp>
    </p:spTree>
    <p:extLst>
      <p:ext uri="{BB962C8B-B14F-4D97-AF65-F5344CB8AC3E}">
        <p14:creationId xmlns:p14="http://schemas.microsoft.com/office/powerpoint/2010/main" val="1310849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06E61ED-E2D8-4F0B-BDD0-4223F1C5A9A0}" type="slidenum">
              <a:rPr lang="pt-BR" smtClean="0"/>
              <a:pPr/>
              <a:t>30</a:t>
            </a:fld>
            <a:endParaRPr lang="pt-BR"/>
          </a:p>
        </p:txBody>
      </p:sp>
    </p:spTree>
    <p:extLst>
      <p:ext uri="{BB962C8B-B14F-4D97-AF65-F5344CB8AC3E}">
        <p14:creationId xmlns:p14="http://schemas.microsoft.com/office/powerpoint/2010/main" val="13108499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06E61ED-E2D8-4F0B-BDD0-4223F1C5A9A0}" type="slidenum">
              <a:rPr lang="pt-BR" smtClean="0"/>
              <a:pPr/>
              <a:t>31</a:t>
            </a:fld>
            <a:endParaRPr lang="pt-BR"/>
          </a:p>
        </p:txBody>
      </p:sp>
    </p:spTree>
    <p:extLst>
      <p:ext uri="{BB962C8B-B14F-4D97-AF65-F5344CB8AC3E}">
        <p14:creationId xmlns:p14="http://schemas.microsoft.com/office/powerpoint/2010/main" val="1310849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
        <p:nvSpPr>
          <p:cNvPr id="13" name="Arredondar Retângulo em um Canto Diagonal 12"/>
          <p:cNvSpPr/>
          <p:nvPr userDrawn="1"/>
        </p:nvSpPr>
        <p:spPr>
          <a:xfrm>
            <a:off x="1988840" y="179512"/>
            <a:ext cx="4716524" cy="553159"/>
          </a:xfrm>
          <a:prstGeom prst="round2DiagRect">
            <a:avLst>
              <a:gd name="adj1" fmla="val 50000"/>
              <a:gd name="adj2" fmla="val 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b="1" dirty="0">
              <a:solidFill>
                <a:srgbClr val="264F9E"/>
              </a:solidFill>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D7D058C7-D603-4A87-AD6C-94C34D773E42}" type="datetime1">
              <a:rPr lang="pt-BR" smtClean="0"/>
              <a:pPr/>
              <a:t>19/06/2017</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793AC11E-B4E0-4378-89C9-F1197DEAA637}" type="slidenum">
              <a:rPr lang="pt-BR" smtClean="0"/>
              <a:pPr/>
              <a:t>‹nº›</a:t>
            </a:fld>
            <a:endParaRPr lang="pt-BR"/>
          </a:p>
        </p:txBody>
      </p:sp>
    </p:spTree>
    <p:extLst>
      <p:ext uri="{BB962C8B-B14F-4D97-AF65-F5344CB8AC3E}">
        <p14:creationId xmlns:p14="http://schemas.microsoft.com/office/powerpoint/2010/main" val="3456541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9DC1AB24-F68F-49E7-B4A9-3D3ECD657C80}" type="datetime1">
              <a:rPr lang="pt-BR" smtClean="0"/>
              <a:pPr/>
              <a:t>19/06/2017</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793AC11E-B4E0-4378-89C9-F1197DEAA637}" type="slidenum">
              <a:rPr lang="pt-BR" smtClean="0"/>
              <a:pPr/>
              <a:t>‹nº›</a:t>
            </a:fld>
            <a:endParaRPr lang="pt-BR"/>
          </a:p>
        </p:txBody>
      </p:sp>
    </p:spTree>
    <p:extLst>
      <p:ext uri="{BB962C8B-B14F-4D97-AF65-F5344CB8AC3E}">
        <p14:creationId xmlns:p14="http://schemas.microsoft.com/office/powerpoint/2010/main" val="7705150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7FB7C4E-8D41-4567-8282-4845EDC097C1}" type="datetime1">
              <a:rPr lang="pt-BR" smtClean="0"/>
              <a:pPr/>
              <a:t>19/06/2017</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793AC11E-B4E0-4378-89C9-F1197DEAA637}" type="slidenum">
              <a:rPr lang="pt-BR" smtClean="0"/>
              <a:pPr/>
              <a:t>‹nº›</a:t>
            </a:fld>
            <a:endParaRPr lang="pt-BR"/>
          </a:p>
        </p:txBody>
      </p:sp>
    </p:spTree>
    <p:extLst>
      <p:ext uri="{BB962C8B-B14F-4D97-AF65-F5344CB8AC3E}">
        <p14:creationId xmlns:p14="http://schemas.microsoft.com/office/powerpoint/2010/main" val="5121761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342900" y="364067"/>
            <a:ext cx="2256235" cy="154940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BD088BAE-6CAD-4A5A-9109-816FFBBFAB5C}" type="datetime1">
              <a:rPr lang="pt-BR" smtClean="0"/>
              <a:pPr/>
              <a:t>19/06/2017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793AC11E-B4E0-4378-89C9-F1197DEAA637}" type="slidenum">
              <a:rPr lang="pt-BR" smtClean="0"/>
              <a:pPr/>
              <a:t>‹nº›</a:t>
            </a:fld>
            <a:endParaRPr lang="pt-BR"/>
          </a:p>
        </p:txBody>
      </p:sp>
    </p:spTree>
    <p:extLst>
      <p:ext uri="{BB962C8B-B14F-4D97-AF65-F5344CB8AC3E}">
        <p14:creationId xmlns:p14="http://schemas.microsoft.com/office/powerpoint/2010/main" val="23736029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344216" y="6400800"/>
            <a:ext cx="4114800" cy="755651"/>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F26ACA88-B2B7-4FD2-905D-043AB53FB78F}" type="datetime1">
              <a:rPr lang="pt-BR" smtClean="0"/>
              <a:pPr/>
              <a:t>19/06/2017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793AC11E-B4E0-4378-89C9-F1197DEAA637}" type="slidenum">
              <a:rPr lang="pt-BR" smtClean="0"/>
              <a:pPr/>
              <a:t>‹nº›</a:t>
            </a:fld>
            <a:endParaRPr lang="pt-BR"/>
          </a:p>
        </p:txBody>
      </p:sp>
    </p:spTree>
    <p:extLst>
      <p:ext uri="{BB962C8B-B14F-4D97-AF65-F5344CB8AC3E}">
        <p14:creationId xmlns:p14="http://schemas.microsoft.com/office/powerpoint/2010/main" val="20993384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4122E391-F06A-4594-9160-75D7892D4F34}" type="datetime1">
              <a:rPr lang="pt-BR" smtClean="0"/>
              <a:pPr/>
              <a:t>19/06/2017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93AC11E-B4E0-4378-89C9-F1197DEAA637}" type="slidenum">
              <a:rPr lang="pt-BR" smtClean="0"/>
              <a:pPr/>
              <a:t>‹nº›</a:t>
            </a:fld>
            <a:endParaRPr lang="pt-BR"/>
          </a:p>
        </p:txBody>
      </p:sp>
    </p:spTree>
    <p:extLst>
      <p:ext uri="{BB962C8B-B14F-4D97-AF65-F5344CB8AC3E}">
        <p14:creationId xmlns:p14="http://schemas.microsoft.com/office/powerpoint/2010/main" val="1748995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4972050" y="366185"/>
            <a:ext cx="1543050" cy="7802033"/>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342900" y="366185"/>
            <a:ext cx="4514850" cy="7802033"/>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4AF7E734-FF19-417C-9671-54EC0D212657}" type="datetime1">
              <a:rPr lang="pt-BR" smtClean="0"/>
              <a:pPr/>
              <a:t>19/06/2017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93AC11E-B4E0-4378-89C9-F1197DEAA637}" type="slidenum">
              <a:rPr lang="pt-BR" smtClean="0"/>
              <a:pPr/>
              <a:t>‹nº›</a:t>
            </a:fld>
            <a:endParaRPr lang="pt-BR"/>
          </a:p>
        </p:txBody>
      </p:sp>
    </p:spTree>
    <p:extLst>
      <p:ext uri="{BB962C8B-B14F-4D97-AF65-F5344CB8AC3E}">
        <p14:creationId xmlns:p14="http://schemas.microsoft.com/office/powerpoint/2010/main" val="195426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844824" y="179512"/>
            <a:ext cx="4824536" cy="504056"/>
          </a:xfrm>
          <a:prstGeom prst="rect">
            <a:avLst/>
          </a:prstGeom>
        </p:spPr>
        <p:txBody>
          <a:bodyPr anchor="b">
            <a:noAutofit/>
          </a:bodyPr>
          <a:lstStyle>
            <a:lvl1pPr algn="ctr">
              <a:defRPr sz="2400" b="1">
                <a:solidFill>
                  <a:schemeClr val="bg1"/>
                </a:solidFill>
              </a:defRPr>
            </a:lvl1pPr>
          </a:lstStyle>
          <a:p>
            <a:r>
              <a:rPr lang="pt-BR" dirty="0" smtClean="0"/>
              <a:t>Clique para editar o estilo do título mestre</a:t>
            </a:r>
            <a:endParaRPr lang="pt-BR" dirty="0"/>
          </a:p>
        </p:txBody>
      </p:sp>
      <p:sp>
        <p:nvSpPr>
          <p:cNvPr id="3" name="Espaço Reservado para Conteúdo 2"/>
          <p:cNvSpPr>
            <a:spLocks noGrp="1"/>
          </p:cNvSpPr>
          <p:nvPr>
            <p:ph idx="1"/>
          </p:nvPr>
        </p:nvSpPr>
        <p:spPr>
          <a:xfrm>
            <a:off x="144016" y="971600"/>
            <a:ext cx="6597352" cy="7632848"/>
          </a:xfrm>
          <a:prstGeom prst="rect">
            <a:avLst/>
          </a:prstGeom>
        </p:spPr>
        <p:txBody>
          <a:bodyPr>
            <a:normAutofit/>
          </a:bodyPr>
          <a:lstStyle>
            <a:lvl1pPr>
              <a:spcBef>
                <a:spcPts val="400"/>
              </a:spcBef>
              <a:spcAft>
                <a:spcPts val="400"/>
              </a:spcAft>
              <a:defRPr sz="1200">
                <a:solidFill>
                  <a:srgbClr val="264F9E"/>
                </a:solidFill>
              </a:defRPr>
            </a:lvl1pPr>
            <a:lvl2pPr marL="360000" indent="-144000" defTabSz="144000">
              <a:spcBef>
                <a:spcPts val="250"/>
              </a:spcBef>
              <a:defRPr sz="1000">
                <a:solidFill>
                  <a:srgbClr val="264F9E"/>
                </a:solidFill>
              </a:defRPr>
            </a:lvl2pPr>
            <a:lvl3pPr>
              <a:defRPr sz="1000">
                <a:solidFill>
                  <a:srgbClr val="264F9E"/>
                </a:solidFill>
              </a:defRPr>
            </a:lvl3pPr>
            <a:lvl4pPr>
              <a:defRPr sz="900">
                <a:solidFill>
                  <a:srgbClr val="264F9E"/>
                </a:solidFill>
              </a:defRPr>
            </a:lvl4pPr>
            <a:lvl5pPr>
              <a:defRPr sz="900">
                <a:solidFill>
                  <a:srgbClr val="264F9E"/>
                </a:solidFill>
              </a:defRPr>
            </a:lvl5pPr>
            <a:lvl6pPr>
              <a:defRPr sz="2000"/>
            </a:lvl6pPr>
            <a:lvl7pPr>
              <a:defRPr sz="2000"/>
            </a:lvl7pPr>
            <a:lvl8pPr>
              <a:defRPr sz="2000"/>
            </a:lvl8pPr>
            <a:lvl9pPr>
              <a:defRPr sz="2000"/>
            </a:lvl9pPr>
          </a:lstStyle>
          <a:p>
            <a:pPr lvl="0"/>
            <a:r>
              <a:rPr lang="pt-BR" dirty="0" smtClean="0"/>
              <a:t>Clique para editar os estilos do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7" name="Espaço Reservado para Número de Slide 6"/>
          <p:cNvSpPr>
            <a:spLocks noGrp="1"/>
          </p:cNvSpPr>
          <p:nvPr>
            <p:ph type="sldNum" sz="quarter" idx="12"/>
          </p:nvPr>
        </p:nvSpPr>
        <p:spPr>
          <a:xfrm>
            <a:off x="6484400" y="8892480"/>
            <a:ext cx="413390" cy="236496"/>
          </a:xfrm>
          <a:prstGeom prst="rect">
            <a:avLst/>
          </a:prstGeom>
        </p:spPr>
        <p:txBody>
          <a:bodyPr/>
          <a:lstStyle>
            <a:lvl1pPr algn="r">
              <a:defRPr sz="1100" b="1">
                <a:solidFill>
                  <a:schemeClr val="bg1"/>
                </a:solidFill>
              </a:defRPr>
            </a:lvl1pPr>
          </a:lstStyle>
          <a:p>
            <a:fld id="{3BE26D6F-0DF4-434B-8C42-6B387AD159A9}" type="slidenum">
              <a:rPr lang="pt-BR" smtClean="0"/>
              <a:pPr/>
              <a:t>‹nº›</a:t>
            </a:fld>
            <a:endParaRPr lang="pt-BR"/>
          </a:p>
        </p:txBody>
      </p:sp>
      <p:pic>
        <p:nvPicPr>
          <p:cNvPr id="6" name="Imagem 5" descr="Logo_consulters.png"/>
          <p:cNvPicPr>
            <a:picLocks noChangeAspect="1"/>
          </p:cNvPicPr>
          <p:nvPr userDrawn="1"/>
        </p:nvPicPr>
        <p:blipFill>
          <a:blip r:embed="rId2" cstate="print"/>
          <a:stretch>
            <a:fillRect/>
          </a:stretch>
        </p:blipFill>
        <p:spPr>
          <a:xfrm>
            <a:off x="5358508" y="8676456"/>
            <a:ext cx="1166836" cy="30104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344216" y="6400800"/>
            <a:ext cx="4114800" cy="755651"/>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344216" y="817033"/>
            <a:ext cx="4114800" cy="54864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344216" y="7156451"/>
            <a:ext cx="4114800" cy="107314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a:xfrm>
            <a:off x="423322" y="8750985"/>
            <a:ext cx="1565518" cy="285511"/>
          </a:xfrm>
          <a:prstGeom prst="rect">
            <a:avLst/>
          </a:prstGeom>
        </p:spPr>
        <p:txBody>
          <a:bodyPr/>
          <a:lstStyle/>
          <a:p>
            <a:fld id="{219BE4FC-DDEB-4318-9343-BD1B8CDCF7F2}" type="datetime1">
              <a:rPr lang="pt-BR" smtClean="0"/>
              <a:pPr/>
              <a:t>19/06/2017</a:t>
            </a:fld>
            <a:endParaRPr lang="pt-BR"/>
          </a:p>
        </p:txBody>
      </p:sp>
      <p:sp>
        <p:nvSpPr>
          <p:cNvPr id="6" name="Espaço Reservado para Rodapé 5"/>
          <p:cNvSpPr>
            <a:spLocks noGrp="1"/>
          </p:cNvSpPr>
          <p:nvPr>
            <p:ph type="ftr" sz="quarter" idx="11"/>
          </p:nvPr>
        </p:nvSpPr>
        <p:spPr>
          <a:xfrm>
            <a:off x="2456496" y="8750985"/>
            <a:ext cx="2124632" cy="285511"/>
          </a:xfrm>
          <a:prstGeom prst="rect">
            <a:avLst/>
          </a:prstGeom>
        </p:spPr>
        <p:txBody>
          <a:bodyPr/>
          <a:lstStyle/>
          <a:p>
            <a:endParaRPr lang="pt-BR"/>
          </a:p>
        </p:txBody>
      </p:sp>
      <p:sp>
        <p:nvSpPr>
          <p:cNvPr id="7" name="Espaço Reservado para Número de Slide 6"/>
          <p:cNvSpPr>
            <a:spLocks noGrp="1"/>
          </p:cNvSpPr>
          <p:nvPr>
            <p:ph type="sldNum" sz="quarter" idx="12"/>
          </p:nvPr>
        </p:nvSpPr>
        <p:spPr>
          <a:xfrm>
            <a:off x="2852936" y="8676456"/>
            <a:ext cx="1565518" cy="285511"/>
          </a:xfrm>
          <a:prstGeom prst="rect">
            <a:avLst/>
          </a:prstGeom>
        </p:spPr>
        <p:txBody>
          <a:bodyPr/>
          <a:lstStyle/>
          <a:p>
            <a:fld id="{3BE26D6F-0DF4-434B-8C42-6B387AD159A9}"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1844824" y="179512"/>
            <a:ext cx="4824536" cy="576064"/>
          </a:xfrm>
          <a:prstGeom prst="rect">
            <a:avLst/>
          </a:prstGeom>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04664" y="971600"/>
            <a:ext cx="6192688" cy="7632847"/>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23322" y="8750985"/>
            <a:ext cx="1565518" cy="285511"/>
          </a:xfrm>
          <a:prstGeom prst="rect">
            <a:avLst/>
          </a:prstGeom>
        </p:spPr>
        <p:txBody>
          <a:bodyPr/>
          <a:lstStyle/>
          <a:p>
            <a:fld id="{B57EDDFA-1DA2-4A0C-9F4F-233102F1BEAC}" type="datetime1">
              <a:rPr lang="pt-BR" smtClean="0"/>
              <a:pPr/>
              <a:t>19/06/2017</a:t>
            </a:fld>
            <a:endParaRPr lang="pt-BR"/>
          </a:p>
        </p:txBody>
      </p:sp>
      <p:sp>
        <p:nvSpPr>
          <p:cNvPr id="5" name="Espaço Reservado para Rodapé 4"/>
          <p:cNvSpPr>
            <a:spLocks noGrp="1"/>
          </p:cNvSpPr>
          <p:nvPr>
            <p:ph type="ftr" sz="quarter" idx="11"/>
          </p:nvPr>
        </p:nvSpPr>
        <p:spPr>
          <a:xfrm>
            <a:off x="2456496" y="8750985"/>
            <a:ext cx="2124632" cy="285511"/>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2852936" y="8676456"/>
            <a:ext cx="1565518" cy="285511"/>
          </a:xfrm>
          <a:prstGeom prst="rect">
            <a:avLst/>
          </a:prstGeom>
        </p:spPr>
        <p:txBody>
          <a:bodyPr/>
          <a:lstStyle/>
          <a:p>
            <a:fld id="{3BE26D6F-0DF4-434B-8C42-6B387AD159A9}"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4972050" y="366185"/>
            <a:ext cx="1543050" cy="7802033"/>
          </a:xfrm>
          <a:prstGeom prst="rect">
            <a:avLst/>
          </a:prstGeo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342900" y="366185"/>
            <a:ext cx="4514850" cy="7802033"/>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23322" y="8750985"/>
            <a:ext cx="1565518" cy="285511"/>
          </a:xfrm>
          <a:prstGeom prst="rect">
            <a:avLst/>
          </a:prstGeom>
        </p:spPr>
        <p:txBody>
          <a:bodyPr/>
          <a:lstStyle/>
          <a:p>
            <a:fld id="{8CB58EF6-5733-4E81-9453-74A3A6783B2F}" type="datetime1">
              <a:rPr lang="pt-BR" smtClean="0"/>
              <a:pPr/>
              <a:t>19/06/2017</a:t>
            </a:fld>
            <a:endParaRPr lang="pt-BR"/>
          </a:p>
        </p:txBody>
      </p:sp>
      <p:sp>
        <p:nvSpPr>
          <p:cNvPr id="5" name="Espaço Reservado para Rodapé 4"/>
          <p:cNvSpPr>
            <a:spLocks noGrp="1"/>
          </p:cNvSpPr>
          <p:nvPr>
            <p:ph type="ftr" sz="quarter" idx="11"/>
          </p:nvPr>
        </p:nvSpPr>
        <p:spPr>
          <a:xfrm>
            <a:off x="2456496" y="8750985"/>
            <a:ext cx="2124632" cy="285511"/>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2852936" y="8676456"/>
            <a:ext cx="1565518" cy="285511"/>
          </a:xfrm>
          <a:prstGeom prst="rect">
            <a:avLst/>
          </a:prstGeom>
        </p:spPr>
        <p:txBody>
          <a:bodyPr/>
          <a:lstStyle/>
          <a:p>
            <a:fld id="{3BE26D6F-0DF4-434B-8C42-6B387AD159A9}"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514350" y="2840568"/>
            <a:ext cx="5829300" cy="1960033"/>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D90A59EF-80C4-42B5-801E-CF954F8EDD3F}" type="datetime1">
              <a:rPr lang="pt-BR" smtClean="0"/>
              <a:pPr/>
              <a:t>19/06/2017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93AC11E-B4E0-4378-89C9-F1197DEAA637}" type="slidenum">
              <a:rPr lang="pt-BR" smtClean="0"/>
              <a:pPr/>
              <a:t>‹nº›</a:t>
            </a:fld>
            <a:endParaRPr lang="pt-BR"/>
          </a:p>
        </p:txBody>
      </p:sp>
    </p:spTree>
    <p:extLst>
      <p:ext uri="{BB962C8B-B14F-4D97-AF65-F5344CB8AC3E}">
        <p14:creationId xmlns:p14="http://schemas.microsoft.com/office/powerpoint/2010/main" val="4177950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82DF95A1-FF3B-485D-9CE7-802046CD41D5}" type="datetime1">
              <a:rPr lang="pt-BR" smtClean="0"/>
              <a:pPr/>
              <a:t>19/06/2017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93AC11E-B4E0-4378-89C9-F1197DEAA637}" type="slidenum">
              <a:rPr lang="pt-BR" smtClean="0"/>
              <a:pPr/>
              <a:t>‹nº›</a:t>
            </a:fld>
            <a:endParaRPr lang="pt-BR"/>
          </a:p>
        </p:txBody>
      </p:sp>
    </p:spTree>
    <p:extLst>
      <p:ext uri="{BB962C8B-B14F-4D97-AF65-F5344CB8AC3E}">
        <p14:creationId xmlns:p14="http://schemas.microsoft.com/office/powerpoint/2010/main" val="176619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541735" y="5875867"/>
            <a:ext cx="5829300" cy="1816100"/>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CE72365B-070A-47E3-A99E-5B300282C06B}" type="datetime1">
              <a:rPr lang="pt-BR" smtClean="0"/>
              <a:pPr/>
              <a:t>19/06/2017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93AC11E-B4E0-4378-89C9-F1197DEAA637}" type="slidenum">
              <a:rPr lang="pt-BR" smtClean="0"/>
              <a:pPr/>
              <a:t>‹nº›</a:t>
            </a:fld>
            <a:endParaRPr lang="pt-BR"/>
          </a:p>
        </p:txBody>
      </p:sp>
    </p:spTree>
    <p:extLst>
      <p:ext uri="{BB962C8B-B14F-4D97-AF65-F5344CB8AC3E}">
        <p14:creationId xmlns:p14="http://schemas.microsoft.com/office/powerpoint/2010/main" val="1279793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93930B11-A8E4-44C6-B6FD-8655D57B8681}" type="datetime1">
              <a:rPr lang="pt-BR" smtClean="0"/>
              <a:pPr/>
              <a:t>19/06/2017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793AC11E-B4E0-4378-89C9-F1197DEAA637}" type="slidenum">
              <a:rPr lang="pt-BR" smtClean="0"/>
              <a:pPr/>
              <a:t>‹nº›</a:t>
            </a:fld>
            <a:endParaRPr lang="pt-BR"/>
          </a:p>
        </p:txBody>
      </p:sp>
    </p:spTree>
    <p:extLst>
      <p:ext uri="{BB962C8B-B14F-4D97-AF65-F5344CB8AC3E}">
        <p14:creationId xmlns:p14="http://schemas.microsoft.com/office/powerpoint/2010/main" val="28498345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64F9E"/>
        </a:solidFill>
        <a:effectLst/>
      </p:bgPr>
    </p:bg>
    <p:spTree>
      <p:nvGrpSpPr>
        <p:cNvPr id="1" name=""/>
        <p:cNvGrpSpPr/>
        <p:nvPr/>
      </p:nvGrpSpPr>
      <p:grpSpPr>
        <a:xfrm>
          <a:off x="0" y="0"/>
          <a:ext cx="0" cy="0"/>
          <a:chOff x="0" y="0"/>
          <a:chExt cx="0" cy="0"/>
        </a:xfrm>
      </p:grpSpPr>
      <p:sp>
        <p:nvSpPr>
          <p:cNvPr id="7" name="Arredondar Retângulo em um Canto Diagonal 6"/>
          <p:cNvSpPr/>
          <p:nvPr/>
        </p:nvSpPr>
        <p:spPr>
          <a:xfrm>
            <a:off x="116632" y="107503"/>
            <a:ext cx="6658328" cy="8929621"/>
          </a:xfrm>
          <a:prstGeom prst="round2DiagRect">
            <a:avLst>
              <a:gd name="adj1" fmla="val 9160"/>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8" name="Imagem 7" descr="logotipo-assinatura.png"/>
          <p:cNvPicPr>
            <a:picLocks noChangeAspect="1"/>
          </p:cNvPicPr>
          <p:nvPr/>
        </p:nvPicPr>
        <p:blipFill>
          <a:blip r:embed="rId7" cstate="print"/>
          <a:stretch>
            <a:fillRect/>
          </a:stretch>
        </p:blipFill>
        <p:spPr>
          <a:xfrm>
            <a:off x="232073" y="191303"/>
            <a:ext cx="1542318" cy="583323"/>
          </a:xfrm>
          <a:prstGeom prst="rect">
            <a:avLst/>
          </a:prstGeom>
        </p:spPr>
      </p:pic>
      <p:sp>
        <p:nvSpPr>
          <p:cNvPr id="9" name="Arredondar Retângulo em um Canto Diagonal 8"/>
          <p:cNvSpPr/>
          <p:nvPr/>
        </p:nvSpPr>
        <p:spPr>
          <a:xfrm>
            <a:off x="1872582" y="202417"/>
            <a:ext cx="4815828" cy="553159"/>
          </a:xfrm>
          <a:prstGeom prst="round2DiagRect">
            <a:avLst>
              <a:gd name="adj1" fmla="val 50000"/>
              <a:gd name="adj2" fmla="val 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b="1" dirty="0"/>
          </a:p>
        </p:txBody>
      </p:sp>
    </p:spTree>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8" r:id="rId4"/>
    <p:sldLayoutId id="2147483659" r:id="rId5"/>
  </p:sldLayoutIdLst>
  <p:timing>
    <p:tnLst>
      <p:par>
        <p:cTn id="1" dur="indefinite" restart="never" nodeType="tmRoot"/>
      </p:par>
    </p:tnLst>
  </p:timing>
  <p:hf hdr="0" ftr="0" dt="0"/>
  <p:txStyles>
    <p:titleStyle>
      <a:lvl1pPr algn="ctr" defTabSz="914400" rtl="0" eaLnBrk="1" latinLnBrk="0" hangingPunct="1">
        <a:spcBef>
          <a:spcPct val="0"/>
        </a:spcBef>
        <a:buNone/>
        <a:defRPr sz="2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742950" indent="-285750" algn="l" defTabSz="914400" rtl="0" eaLnBrk="1" latinLnBrk="0" hangingPunct="1">
        <a:spcBef>
          <a:spcPct val="20000"/>
        </a:spcBef>
        <a:buClr>
          <a:srgbClr val="5C8E26"/>
        </a:buClr>
        <a:buFont typeface="Wingdings" pitchFamily="2" charset="2"/>
        <a:buChar char="ü"/>
        <a:defRPr sz="1200" kern="1200">
          <a:solidFill>
            <a:schemeClr val="tx1"/>
          </a:solidFill>
          <a:latin typeface="+mn-lt"/>
          <a:ea typeface="+mn-ea"/>
          <a:cs typeface="+mn-cs"/>
        </a:defRPr>
      </a:lvl2pPr>
      <a:lvl3pPr marL="1143000" indent="-228600" algn="l" defTabSz="914400" rtl="0" eaLnBrk="1" latinLnBrk="0" hangingPunct="1">
        <a:spcBef>
          <a:spcPct val="20000"/>
        </a:spcBef>
        <a:buClr>
          <a:srgbClr val="5C8E26"/>
        </a:buClr>
        <a:buFont typeface="Wingdings" pitchFamily="2" charset="2"/>
        <a:buChar char="ü"/>
        <a:defRPr sz="1100" kern="1200">
          <a:solidFill>
            <a:schemeClr val="tx1"/>
          </a:solidFill>
          <a:latin typeface="+mn-lt"/>
          <a:ea typeface="+mn-ea"/>
          <a:cs typeface="+mn-cs"/>
        </a:defRPr>
      </a:lvl3pPr>
      <a:lvl4pPr marL="1600200" indent="-228600" algn="l" defTabSz="914400" rtl="0" eaLnBrk="1" latinLnBrk="0" hangingPunct="1">
        <a:spcBef>
          <a:spcPct val="20000"/>
        </a:spcBef>
        <a:buClr>
          <a:srgbClr val="5C8E26"/>
        </a:buClr>
        <a:buFont typeface="Wingdings" pitchFamily="2" charset="2"/>
        <a:buChar char="ü"/>
        <a:defRPr sz="1050" kern="1200">
          <a:solidFill>
            <a:schemeClr val="tx1"/>
          </a:solidFill>
          <a:latin typeface="+mn-lt"/>
          <a:ea typeface="+mn-ea"/>
          <a:cs typeface="+mn-cs"/>
        </a:defRPr>
      </a:lvl4pPr>
      <a:lvl5pPr marL="2057400" indent="-228600" algn="l" defTabSz="914400" rtl="0" eaLnBrk="1" latinLnBrk="0" hangingPunct="1">
        <a:spcBef>
          <a:spcPct val="20000"/>
        </a:spcBef>
        <a:buClr>
          <a:srgbClr val="5C8E26"/>
        </a:buClr>
        <a:buFont typeface="Wingdings" pitchFamily="2" charset="2"/>
        <a:buChar char="ü"/>
        <a:defRPr sz="105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DEDECE93-CFC9-4903-97A3-E0DD43B7F042}" type="datetime1">
              <a:rPr lang="pt-BR" smtClean="0"/>
              <a:pPr/>
              <a:t>19/06/2017</a:t>
            </a:fld>
            <a:endParaRPr lang="pt-BR"/>
          </a:p>
        </p:txBody>
      </p:sp>
      <p:sp>
        <p:nvSpPr>
          <p:cNvPr id="5" name="Espaço Reservado para Rodapé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793AC11E-B4E0-4378-89C9-F1197DEAA637}" type="slidenum">
              <a:rPr lang="pt-BR" smtClean="0"/>
              <a:pPr/>
              <a:t>‹nº›</a:t>
            </a:fld>
            <a:endParaRPr lang="pt-BR"/>
          </a:p>
        </p:txBody>
      </p:sp>
    </p:spTree>
    <p:extLst>
      <p:ext uri="{BB962C8B-B14F-4D97-AF65-F5344CB8AC3E}">
        <p14:creationId xmlns:p14="http://schemas.microsoft.com/office/powerpoint/2010/main" val="27233489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2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2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9.png"/><Relationship Id="rId4" Type="http://schemas.openxmlformats.org/officeDocument/2006/relationships/image" Target="../media/image68.png"/></Relationships>
</file>

<file path=ppt/slides/_rels/slide2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3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3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37.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87.png"/><Relationship Id="rId4" Type="http://schemas.openxmlformats.org/officeDocument/2006/relationships/image" Target="../media/image86.png"/></Relationships>
</file>

<file path=ppt/slides/_rels/slide38.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88.png"/><Relationship Id="rId4" Type="http://schemas.openxmlformats.org/officeDocument/2006/relationships/image" Target="../media/image87.png"/></Relationships>
</file>

<file path=ppt/slides/_rels/slide39.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86.png"/><Relationship Id="rId7" Type="http://schemas.openxmlformats.org/officeDocument/2006/relationships/image" Target="../media/image9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openxmlformats.org/officeDocument/2006/relationships/image" Target="../media/image86.png"/><Relationship Id="rId7" Type="http://schemas.openxmlformats.org/officeDocument/2006/relationships/image" Target="../media/image9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87.png"/></Relationships>
</file>

<file path=ppt/slides/_rels/slide4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95.png"/><Relationship Id="rId4" Type="http://schemas.openxmlformats.org/officeDocument/2006/relationships/image" Target="../media/image94.png"/></Relationships>
</file>

<file path=ppt/slides/_rels/slide42.xml.rels><?xml version="1.0" encoding="UTF-8" standalone="yes"?>
<Relationships xmlns="http://schemas.openxmlformats.org/package/2006/relationships"><Relationship Id="rId3" Type="http://schemas.openxmlformats.org/officeDocument/2006/relationships/image" Target="../media/image87.png"/><Relationship Id="rId7" Type="http://schemas.openxmlformats.org/officeDocument/2006/relationships/image" Target="../media/image97.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96.png"/><Relationship Id="rId5" Type="http://schemas.openxmlformats.org/officeDocument/2006/relationships/image" Target="../media/image91.png"/><Relationship Id="rId4" Type="http://schemas.openxmlformats.org/officeDocument/2006/relationships/image" Target="../media/image94.png"/></Relationships>
</file>

<file path=ppt/slides/_rels/slide43.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2.xml"/><Relationship Id="rId5" Type="http://schemas.openxmlformats.org/officeDocument/2006/relationships/image" Target="../media/image102.png"/><Relationship Id="rId4" Type="http://schemas.openxmlformats.org/officeDocument/2006/relationships/image" Target="../media/image101.png"/></Relationships>
</file>

<file path=ppt/slides/_rels/slide45.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0.png"/><Relationship Id="rId1" Type="http://schemas.openxmlformats.org/officeDocument/2006/relationships/slideLayout" Target="../slideLayouts/slideLayout2.xml"/><Relationship Id="rId4" Type="http://schemas.openxmlformats.org/officeDocument/2006/relationships/image" Target="../media/image103.png"/></Relationships>
</file>

<file path=ppt/slides/_rels/slide46.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2.xml"/><Relationship Id="rId5" Type="http://schemas.openxmlformats.org/officeDocument/2006/relationships/image" Target="../media/image112.png"/><Relationship Id="rId4" Type="http://schemas.openxmlformats.org/officeDocument/2006/relationships/image" Target="../media/image111.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13.png"/><Relationship Id="rId1" Type="http://schemas.openxmlformats.org/officeDocument/2006/relationships/slideLayout" Target="../slideLayouts/slideLayout2.xml"/><Relationship Id="rId6" Type="http://schemas.openxmlformats.org/officeDocument/2006/relationships/image" Target="../media/image114.png"/><Relationship Id="rId5" Type="http://schemas.openxmlformats.org/officeDocument/2006/relationships/image" Target="../media/image111.png"/><Relationship Id="rId4" Type="http://schemas.openxmlformats.org/officeDocument/2006/relationships/image" Target="../media/image110.png"/></Relationships>
</file>

<file path=ppt/slides/_rels/slide51.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15.png"/><Relationship Id="rId1" Type="http://schemas.openxmlformats.org/officeDocument/2006/relationships/slideLayout" Target="../slideLayouts/slideLayout2.xml"/><Relationship Id="rId5" Type="http://schemas.openxmlformats.org/officeDocument/2006/relationships/image" Target="../media/image111.png"/><Relationship Id="rId4" Type="http://schemas.openxmlformats.org/officeDocument/2006/relationships/image" Target="../media/image110.png"/></Relationships>
</file>

<file path=ppt/slides/_rels/slide52.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2.xml"/><Relationship Id="rId5" Type="http://schemas.openxmlformats.org/officeDocument/2006/relationships/image" Target="../media/image116.png"/><Relationship Id="rId4" Type="http://schemas.openxmlformats.org/officeDocument/2006/relationships/image" Target="../media/image111.png"/></Relationships>
</file>

<file path=ppt/slides/_rels/slide53.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16.png"/><Relationship Id="rId1" Type="http://schemas.openxmlformats.org/officeDocument/2006/relationships/slideLayout" Target="../slideLayouts/slideLayout2.xml"/><Relationship Id="rId4" Type="http://schemas.openxmlformats.org/officeDocument/2006/relationships/image" Target="../media/image117.png"/></Relationships>
</file>

<file path=ppt/slides/_rels/slide5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descr="capa4.jpg"/>
          <p:cNvPicPr>
            <a:picLocks noChangeAspect="1"/>
          </p:cNvPicPr>
          <p:nvPr/>
        </p:nvPicPr>
        <p:blipFill>
          <a:blip r:embed="rId3" cstate="print"/>
          <a:srcRect l="29866" r="13943"/>
          <a:stretch>
            <a:fillRect/>
          </a:stretch>
        </p:blipFill>
        <p:spPr>
          <a:xfrm>
            <a:off x="0" y="0"/>
            <a:ext cx="6858000" cy="9144000"/>
          </a:xfrm>
          <a:prstGeom prst="rect">
            <a:avLst/>
          </a:prstGeom>
        </p:spPr>
      </p:pic>
      <p:sp>
        <p:nvSpPr>
          <p:cNvPr id="6" name="Arredondar Retângulo em um Canto Diagonal 5"/>
          <p:cNvSpPr/>
          <p:nvPr/>
        </p:nvSpPr>
        <p:spPr>
          <a:xfrm>
            <a:off x="220172" y="188456"/>
            <a:ext cx="3976442" cy="2880320"/>
          </a:xfrm>
          <a:prstGeom prst="round2DiagRect">
            <a:avLst>
              <a:gd name="adj1" fmla="val 30875"/>
              <a:gd name="adj2" fmla="val 0"/>
            </a:avLst>
          </a:prstGeom>
          <a:solidFill>
            <a:srgbClr val="E2F3D1">
              <a:alpha val="6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8" name="Imagem 7" descr="logotipo-assinatura.png"/>
          <p:cNvPicPr>
            <a:picLocks noChangeAspect="1"/>
          </p:cNvPicPr>
          <p:nvPr/>
        </p:nvPicPr>
        <p:blipFill>
          <a:blip r:embed="rId4" cstate="print"/>
          <a:stretch>
            <a:fillRect/>
          </a:stretch>
        </p:blipFill>
        <p:spPr>
          <a:xfrm>
            <a:off x="580212" y="404480"/>
            <a:ext cx="3383441" cy="1370956"/>
          </a:xfrm>
          <a:prstGeom prst="rect">
            <a:avLst/>
          </a:prstGeom>
        </p:spPr>
      </p:pic>
      <p:sp>
        <p:nvSpPr>
          <p:cNvPr id="9" name="Arredondar Retângulo em um Canto Diagonal 8"/>
          <p:cNvSpPr/>
          <p:nvPr/>
        </p:nvSpPr>
        <p:spPr>
          <a:xfrm>
            <a:off x="220172" y="1772632"/>
            <a:ext cx="3888432" cy="1224136"/>
          </a:xfrm>
          <a:prstGeom prst="round2DiagRect">
            <a:avLst>
              <a:gd name="adj1" fmla="val 5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200"/>
              </a:spcBef>
            </a:pPr>
            <a:r>
              <a:rPr lang="pt-BR" sz="2400" b="1" dirty="0" smtClean="0">
                <a:solidFill>
                  <a:srgbClr val="264F9E"/>
                </a:solidFill>
              </a:rPr>
              <a:t>Material de Apoio</a:t>
            </a:r>
          </a:p>
          <a:p>
            <a:pPr algn="ctr">
              <a:spcBef>
                <a:spcPts val="1200"/>
              </a:spcBef>
            </a:pPr>
            <a:r>
              <a:rPr lang="pt-BR" sz="2400" b="1" dirty="0" smtClean="0">
                <a:solidFill>
                  <a:srgbClr val="264F9E"/>
                </a:solidFill>
              </a:rPr>
              <a:t>SESSÕES</a:t>
            </a:r>
            <a:endParaRPr lang="pt-BR" sz="2400" b="1" dirty="0">
              <a:solidFill>
                <a:srgbClr val="264F9E"/>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Sessões</a:t>
            </a:r>
            <a:endParaRPr lang="pt-BR" dirty="0"/>
          </a:p>
        </p:txBody>
      </p:sp>
      <p:sp>
        <p:nvSpPr>
          <p:cNvPr id="3" name="Espaço Reservado para Conteúdo 2"/>
          <p:cNvSpPr>
            <a:spLocks noGrp="1"/>
          </p:cNvSpPr>
          <p:nvPr>
            <p:ph idx="1"/>
          </p:nvPr>
        </p:nvSpPr>
        <p:spPr/>
        <p:txBody>
          <a:bodyPr/>
          <a:lstStyle/>
          <a:p>
            <a:r>
              <a:rPr lang="pt-BR" sz="1400" b="1" dirty="0" smtClean="0"/>
              <a:t>Editar Pauta</a:t>
            </a:r>
          </a:p>
          <a:p>
            <a:endParaRPr lang="pt-BR" sz="1400" b="1" dirty="0" smtClean="0"/>
          </a:p>
          <a:p>
            <a:pPr marL="171450" indent="-171450">
              <a:buClr>
                <a:srgbClr val="679E2A"/>
              </a:buClr>
              <a:buFont typeface="Wingdings" panose="05000000000000000000" pitchFamily="2" charset="2"/>
              <a:buChar char="ü"/>
            </a:pPr>
            <a:r>
              <a:rPr lang="pt-BR" sz="1000" dirty="0" smtClean="0"/>
              <a:t>Tela onde são mostradas as informações referentes à sessão: Informações cadastrais, participantes e processos (itens) da sessão.</a:t>
            </a:r>
            <a:r>
              <a:rPr lang="pt-BR" sz="1000" b="1" dirty="0"/>
              <a:t>	</a:t>
            </a:r>
          </a:p>
          <a:p>
            <a:pPr marL="171450" indent="-171450" algn="just">
              <a:buClr>
                <a:srgbClr val="679E2A"/>
              </a:buClr>
              <a:buFont typeface="Wingdings" panose="05000000000000000000" pitchFamily="2" charset="2"/>
              <a:buChar char="ü"/>
            </a:pPr>
            <a:r>
              <a:rPr lang="pt-BR" sz="1000" dirty="0" smtClean="0"/>
              <a:t>São permitidas as funções: Incluir ou excluir participantes, colocar substitutos e o motivo da substituição, anexar arquivos de observações, </a:t>
            </a:r>
            <a:r>
              <a:rPr lang="pt-BR" sz="1000" dirty="0"/>
              <a:t>visualizar lista de processos por </a:t>
            </a:r>
            <a:r>
              <a:rPr lang="pt-BR" sz="1000" dirty="0" smtClean="0"/>
              <a:t>participante, ordenar os processos da pauta de acordo com a Ordenação Regimental, alterar a ordem dos processos manualmente, incluir gestores </a:t>
            </a:r>
            <a:r>
              <a:rPr lang="pt-BR" sz="1000" dirty="0"/>
              <a:t>e interessados nos </a:t>
            </a:r>
            <a:r>
              <a:rPr lang="pt-BR" sz="1000" dirty="0" smtClean="0"/>
              <a:t>processos, incluir  pré-pareceres por Gestor ou Interessado, </a:t>
            </a:r>
            <a:r>
              <a:rPr lang="pt-BR" sz="1000" dirty="0"/>
              <a:t>gerar </a:t>
            </a:r>
            <a:r>
              <a:rPr lang="pt-BR" sz="1000" dirty="0" smtClean="0"/>
              <a:t>as pautas: de distribuição interna e para o Diário Oficial.</a:t>
            </a:r>
            <a:endParaRPr lang="pt-BR" sz="1000" dirty="0"/>
          </a:p>
          <a:p>
            <a:pPr marL="171450" indent="-171450">
              <a:buClr>
                <a:srgbClr val="679E2A"/>
              </a:buClr>
              <a:buFont typeface="Wingdings" panose="05000000000000000000" pitchFamily="2" charset="2"/>
              <a:buChar char="ü"/>
            </a:pPr>
            <a:endParaRPr lang="pt-BR" sz="1000" dirty="0"/>
          </a:p>
          <a:p>
            <a:pPr marL="0" indent="0">
              <a:buClr>
                <a:srgbClr val="679E2A"/>
              </a:buClr>
            </a:pPr>
            <a:endParaRPr lang="pt-BR" sz="1000" dirty="0"/>
          </a:p>
          <a:p>
            <a:pPr>
              <a:buClr>
                <a:srgbClr val="679E2A"/>
              </a:buClr>
              <a:buFont typeface="Wingdings" panose="05000000000000000000" pitchFamily="2" charset="2"/>
              <a:buChar char="ü"/>
            </a:pPr>
            <a:endParaRPr lang="pt-BR" sz="1000" b="1" dirty="0" smtClean="0"/>
          </a:p>
          <a:p>
            <a:pPr marL="0" indent="0">
              <a:buClr>
                <a:srgbClr val="679E2A"/>
              </a:buClr>
            </a:pPr>
            <a:endParaRPr lang="pt-BR" sz="1000" b="1" dirty="0"/>
          </a:p>
          <a:p>
            <a:pPr>
              <a:buClr>
                <a:srgbClr val="679E2A"/>
              </a:buClr>
              <a:buFont typeface="Wingdings" panose="05000000000000000000" pitchFamily="2" charset="2"/>
              <a:buChar char="ü"/>
            </a:pPr>
            <a:endParaRPr lang="pt-BR" sz="1000" b="1" dirty="0" smtClean="0"/>
          </a:p>
          <a:p>
            <a:pPr>
              <a:buClr>
                <a:srgbClr val="679E2A"/>
              </a:buClr>
              <a:buFont typeface="Wingdings" panose="05000000000000000000" pitchFamily="2" charset="2"/>
              <a:buChar char="ü"/>
            </a:pPr>
            <a:endParaRPr lang="pt-BR" sz="1000" b="1" dirty="0"/>
          </a:p>
          <a:p>
            <a:pPr>
              <a:buClr>
                <a:srgbClr val="679E2A"/>
              </a:buClr>
              <a:buFont typeface="Wingdings" panose="05000000000000000000" pitchFamily="2" charset="2"/>
              <a:buChar char="ü"/>
            </a:pPr>
            <a:endParaRPr lang="pt-BR" sz="1000" b="1" dirty="0" smtClean="0"/>
          </a:p>
          <a:p>
            <a:pPr>
              <a:buClr>
                <a:srgbClr val="679E2A"/>
              </a:buClr>
              <a:buFont typeface="Wingdings" panose="05000000000000000000" pitchFamily="2" charset="2"/>
              <a:buChar char="ü"/>
            </a:pPr>
            <a:endParaRPr lang="pt-BR" sz="1000" b="1" dirty="0"/>
          </a:p>
          <a:p>
            <a:pPr>
              <a:buClr>
                <a:srgbClr val="679E2A"/>
              </a:buClr>
              <a:buFont typeface="Wingdings" panose="05000000000000000000" pitchFamily="2" charset="2"/>
              <a:buChar char="ü"/>
            </a:pPr>
            <a:endParaRPr lang="pt-BR" sz="1000" b="1" dirty="0" smtClean="0"/>
          </a:p>
          <a:p>
            <a:pPr>
              <a:buClr>
                <a:srgbClr val="679E2A"/>
              </a:buClr>
              <a:buFont typeface="Wingdings" panose="05000000000000000000" pitchFamily="2" charset="2"/>
              <a:buChar char="ü"/>
            </a:pPr>
            <a:endParaRPr lang="pt-BR" sz="1000" b="1" dirty="0"/>
          </a:p>
          <a:p>
            <a:pPr>
              <a:buClr>
                <a:srgbClr val="679E2A"/>
              </a:buClr>
              <a:buFont typeface="Wingdings" panose="05000000000000000000" pitchFamily="2" charset="2"/>
              <a:buChar char="ü"/>
            </a:pPr>
            <a:endParaRPr lang="pt-BR" sz="1000" b="1" dirty="0" smtClean="0"/>
          </a:p>
          <a:p>
            <a:pPr>
              <a:buClr>
                <a:srgbClr val="679E2A"/>
              </a:buClr>
              <a:buFont typeface="Wingdings" panose="05000000000000000000" pitchFamily="2" charset="2"/>
              <a:buChar char="ü"/>
            </a:pPr>
            <a:endParaRPr lang="pt-BR" sz="1000" b="1" dirty="0"/>
          </a:p>
          <a:p>
            <a:pPr>
              <a:buClr>
                <a:srgbClr val="679E2A"/>
              </a:buClr>
              <a:buFont typeface="Wingdings" panose="05000000000000000000" pitchFamily="2" charset="2"/>
              <a:buChar char="ü"/>
            </a:pPr>
            <a:endParaRPr lang="pt-BR" sz="1000" b="1" dirty="0" smtClean="0"/>
          </a:p>
          <a:p>
            <a:pPr>
              <a:buClr>
                <a:srgbClr val="679E2A"/>
              </a:buClr>
              <a:buFont typeface="Wingdings" panose="05000000000000000000" pitchFamily="2" charset="2"/>
              <a:buChar char="ü"/>
            </a:pPr>
            <a:endParaRPr lang="pt-BR" sz="1000" b="1" dirty="0"/>
          </a:p>
          <a:p>
            <a:pPr>
              <a:buClr>
                <a:srgbClr val="679E2A"/>
              </a:buClr>
              <a:buFont typeface="Wingdings" panose="05000000000000000000" pitchFamily="2" charset="2"/>
              <a:buChar char="ü"/>
            </a:pPr>
            <a:endParaRPr lang="pt-BR" sz="1000" b="1" dirty="0" smtClean="0"/>
          </a:p>
          <a:p>
            <a:pPr>
              <a:buClr>
                <a:srgbClr val="679E2A"/>
              </a:buClr>
              <a:buFont typeface="Wingdings" panose="05000000000000000000" pitchFamily="2" charset="2"/>
              <a:buChar char="ü"/>
            </a:pPr>
            <a:endParaRPr lang="pt-BR" sz="1000" b="1" dirty="0"/>
          </a:p>
          <a:p>
            <a:pPr>
              <a:buClr>
                <a:srgbClr val="679E2A"/>
              </a:buClr>
              <a:buFont typeface="Wingdings" panose="05000000000000000000" pitchFamily="2" charset="2"/>
              <a:buChar char="ü"/>
            </a:pPr>
            <a:endParaRPr lang="pt-BR" sz="1000" b="1" dirty="0" smtClean="0"/>
          </a:p>
          <a:p>
            <a:pPr>
              <a:buClr>
                <a:srgbClr val="679E2A"/>
              </a:buClr>
              <a:buFont typeface="Wingdings" panose="05000000000000000000" pitchFamily="2" charset="2"/>
              <a:buChar char="ü"/>
            </a:pPr>
            <a:endParaRPr lang="pt-BR" sz="1000" b="1" dirty="0"/>
          </a:p>
          <a:p>
            <a:pPr>
              <a:buClr>
                <a:srgbClr val="679E2A"/>
              </a:buClr>
              <a:buFont typeface="Wingdings" panose="05000000000000000000" pitchFamily="2" charset="2"/>
              <a:buChar char="ü"/>
            </a:pPr>
            <a:endParaRPr lang="pt-BR" sz="1000" b="1" dirty="0" smtClean="0"/>
          </a:p>
          <a:p>
            <a:pPr>
              <a:buClr>
                <a:srgbClr val="679E2A"/>
              </a:buClr>
              <a:buFont typeface="Wingdings" panose="05000000000000000000" pitchFamily="2" charset="2"/>
              <a:buChar char="ü"/>
            </a:pPr>
            <a:endParaRPr lang="pt-BR" sz="1400" b="1" dirty="0" smtClean="0"/>
          </a:p>
          <a:p>
            <a:pPr marL="0" indent="0" algn="ctr"/>
            <a:endParaRPr lang="pt-BR" sz="1400" b="1" dirty="0" smtClean="0"/>
          </a:p>
          <a:p>
            <a:pPr marL="0" indent="0" algn="ctr"/>
            <a:endParaRPr lang="pt-BR" sz="1400" b="1" dirty="0"/>
          </a:p>
          <a:p>
            <a:pPr marL="0" indent="0" algn="ctr"/>
            <a:endParaRPr lang="pt-BR" sz="1400" b="1" dirty="0" smtClean="0"/>
          </a:p>
          <a:p>
            <a:pPr marL="0" indent="0" algn="ctr"/>
            <a:endParaRPr lang="pt-BR" sz="1400" b="1" dirty="0"/>
          </a:p>
          <a:p>
            <a:pPr marL="0" indent="0" algn="ctr"/>
            <a:endParaRPr lang="pt-BR" sz="1400" b="1" dirty="0" smtClean="0"/>
          </a:p>
          <a:p>
            <a:pPr marL="0" indent="0" algn="ctr"/>
            <a:endParaRPr lang="pt-BR" sz="1400" b="1" dirty="0"/>
          </a:p>
          <a:p>
            <a:pPr marL="0" indent="0" algn="ctr"/>
            <a:endParaRPr lang="pt-BR" sz="1400" b="1" dirty="0" smtClean="0"/>
          </a:p>
          <a:p>
            <a:pPr marL="0" indent="0" algn="ctr"/>
            <a:endParaRPr lang="pt-BR" sz="1400" b="1" dirty="0"/>
          </a:p>
          <a:p>
            <a:pPr marL="0" indent="0" algn="ctr"/>
            <a:endParaRPr lang="pt-BR" sz="1400" b="1" dirty="0" smtClean="0"/>
          </a:p>
          <a:p>
            <a:pPr marL="0" indent="0" algn="ctr"/>
            <a:endParaRPr lang="pt-BR" sz="1400" b="1" dirty="0" smtClean="0"/>
          </a:p>
          <a:p>
            <a:pPr marL="0" indent="0" algn="ctr"/>
            <a:endParaRPr lang="pt-BR" sz="1400" b="1" dirty="0"/>
          </a:p>
          <a:p>
            <a:pPr marL="0" indent="0" algn="ctr"/>
            <a:endParaRPr lang="pt-BR" sz="1400" b="1" dirty="0" smtClean="0"/>
          </a:p>
          <a:p>
            <a:pPr marL="0" indent="0" algn="ctr"/>
            <a:endParaRPr lang="pt-BR" sz="1400" b="1" dirty="0"/>
          </a:p>
          <a:p>
            <a:pPr marL="0" indent="0" algn="ctr"/>
            <a:endParaRPr lang="pt-BR" sz="1000" dirty="0"/>
          </a:p>
          <a:p>
            <a:pPr marL="0" indent="0">
              <a:buClr>
                <a:srgbClr val="679E2A"/>
              </a:buClr>
            </a:pPr>
            <a:endParaRPr lang="pt-BR" sz="1000" dirty="0"/>
          </a:p>
          <a:p>
            <a:pPr marL="0" indent="0">
              <a:buClr>
                <a:srgbClr val="679E2A"/>
              </a:buClr>
            </a:pPr>
            <a:endParaRPr lang="pt-BR" sz="1000" dirty="0" smtClean="0"/>
          </a:p>
          <a:p>
            <a:pPr marL="0" indent="0">
              <a:buClr>
                <a:srgbClr val="679E2A"/>
              </a:buClr>
            </a:pPr>
            <a:endParaRPr lang="pt-BR" sz="1000" dirty="0"/>
          </a:p>
        </p:txBody>
      </p:sp>
      <p:sp>
        <p:nvSpPr>
          <p:cNvPr id="4" name="Espaço Reservado para Número de Slide 3"/>
          <p:cNvSpPr>
            <a:spLocks noGrp="1"/>
          </p:cNvSpPr>
          <p:nvPr>
            <p:ph type="sldNum" sz="quarter" idx="12"/>
          </p:nvPr>
        </p:nvSpPr>
        <p:spPr/>
        <p:txBody>
          <a:bodyPr/>
          <a:lstStyle/>
          <a:p>
            <a:fld id="{3BE26D6F-0DF4-434B-8C42-6B387AD159A9}" type="slidenum">
              <a:rPr lang="pt-BR" smtClean="0"/>
              <a:pPr/>
              <a:t>10</a:t>
            </a:fld>
            <a:endParaRPr lang="pt-BR" dirty="0"/>
          </a:p>
        </p:txBody>
      </p:sp>
      <p:sp>
        <p:nvSpPr>
          <p:cNvPr id="6" name="Retângulo 5"/>
          <p:cNvSpPr/>
          <p:nvPr/>
        </p:nvSpPr>
        <p:spPr>
          <a:xfrm>
            <a:off x="597634" y="4211960"/>
            <a:ext cx="5374697" cy="707886"/>
          </a:xfrm>
          <a:prstGeom prst="rect">
            <a:avLst/>
          </a:prstGeom>
        </p:spPr>
        <p:txBody>
          <a:bodyPr wrap="square">
            <a:spAutoFit/>
          </a:bodyPr>
          <a:lstStyle/>
          <a:p>
            <a:endParaRPr lang="pt-BR" sz="1000" dirty="0">
              <a:solidFill>
                <a:srgbClr val="264F9E"/>
              </a:solidFill>
            </a:endParaRPr>
          </a:p>
          <a:p>
            <a:endParaRPr lang="pt-BR" sz="1000" dirty="0" smtClean="0">
              <a:solidFill>
                <a:srgbClr val="264F9E"/>
              </a:solidFill>
            </a:endParaRPr>
          </a:p>
          <a:p>
            <a:endParaRPr lang="pt-BR" sz="1000" dirty="0">
              <a:solidFill>
                <a:srgbClr val="264F9E"/>
              </a:solidFill>
            </a:endParaRPr>
          </a:p>
          <a:p>
            <a:pPr lvl="0"/>
            <a:endParaRPr lang="pt-BR" sz="1000" dirty="0">
              <a:solidFill>
                <a:srgbClr val="264F9E"/>
              </a:solidFill>
            </a:endParaRPr>
          </a:p>
        </p:txBody>
      </p:sp>
      <p:pic>
        <p:nvPicPr>
          <p:cNvPr id="15" name="Imagem 14"/>
          <p:cNvPicPr/>
          <p:nvPr/>
        </p:nvPicPr>
        <p:blipFill rotWithShape="1">
          <a:blip r:embed="rId3"/>
          <a:srcRect l="4793" t="28697" r="7827" b="24991"/>
          <a:stretch/>
        </p:blipFill>
        <p:spPr bwMode="auto">
          <a:xfrm>
            <a:off x="764704" y="6421646"/>
            <a:ext cx="5400600" cy="2016224"/>
          </a:xfrm>
          <a:prstGeom prst="rect">
            <a:avLst/>
          </a:prstGeom>
          <a:ln>
            <a:noFill/>
          </a:ln>
          <a:extLst>
            <a:ext uri="{53640926-AAD7-44D8-BBD7-CCE9431645EC}">
              <a14:shadowObscured xmlns:a14="http://schemas.microsoft.com/office/drawing/2010/main"/>
            </a:ext>
          </a:extLst>
        </p:spPr>
      </p:pic>
      <p:pic>
        <p:nvPicPr>
          <p:cNvPr id="16" name="Imagem 15"/>
          <p:cNvPicPr/>
          <p:nvPr/>
        </p:nvPicPr>
        <p:blipFill>
          <a:blip r:embed="rId4">
            <a:extLst>
              <a:ext uri="{28A0092B-C50C-407E-A947-70E740481C1C}">
                <a14:useLocalDpi xmlns:a14="http://schemas.microsoft.com/office/drawing/2010/main" val="0"/>
              </a:ext>
            </a:extLst>
          </a:blip>
          <a:srcRect/>
          <a:stretch>
            <a:fillRect/>
          </a:stretch>
        </p:blipFill>
        <p:spPr bwMode="auto">
          <a:xfrm>
            <a:off x="764705" y="8342575"/>
            <a:ext cx="5400600" cy="189865"/>
          </a:xfrm>
          <a:prstGeom prst="rect">
            <a:avLst/>
          </a:prstGeom>
          <a:noFill/>
          <a:ln>
            <a:noFill/>
          </a:ln>
        </p:spPr>
      </p:pic>
      <p:sp>
        <p:nvSpPr>
          <p:cNvPr id="7" name="Retângulo 6"/>
          <p:cNvSpPr/>
          <p:nvPr/>
        </p:nvSpPr>
        <p:spPr>
          <a:xfrm>
            <a:off x="764704" y="6421646"/>
            <a:ext cx="5400600" cy="2110794"/>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4" name="Texto explicativo retangular com cantos arredondados 33"/>
          <p:cNvSpPr/>
          <p:nvPr/>
        </p:nvSpPr>
        <p:spPr>
          <a:xfrm>
            <a:off x="1916832" y="6566759"/>
            <a:ext cx="1650522" cy="474977"/>
          </a:xfrm>
          <a:prstGeom prst="wedgeRoundRectCallout">
            <a:avLst>
              <a:gd name="adj1" fmla="val -87739"/>
              <a:gd name="adj2" fmla="val -33690"/>
              <a:gd name="adj3" fmla="val 16667"/>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pt-BR" sz="900" b="1" dirty="0" smtClean="0">
                <a:solidFill>
                  <a:srgbClr val="FF0000"/>
                </a:solidFill>
              </a:rPr>
              <a:t>Marcar caso o participante seja o Presidente da sessão.</a:t>
            </a:r>
            <a:endParaRPr lang="pt-BR" sz="900" b="1" dirty="0">
              <a:solidFill>
                <a:srgbClr val="FF0000"/>
              </a:solidFill>
            </a:endParaRPr>
          </a:p>
        </p:txBody>
      </p:sp>
      <p:sp>
        <p:nvSpPr>
          <p:cNvPr id="37" name="Texto explicativo retangular com cantos arredondados 36"/>
          <p:cNvSpPr/>
          <p:nvPr/>
        </p:nvSpPr>
        <p:spPr>
          <a:xfrm>
            <a:off x="1988840" y="8027285"/>
            <a:ext cx="1656184" cy="405980"/>
          </a:xfrm>
          <a:prstGeom prst="wedgeRoundRectCallout">
            <a:avLst>
              <a:gd name="adj1" fmla="val -76994"/>
              <a:gd name="adj2" fmla="val 39760"/>
              <a:gd name="adj3" fmla="val 16667"/>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pt-BR" sz="900" b="1" dirty="0" smtClean="0">
                <a:solidFill>
                  <a:srgbClr val="FF0000"/>
                </a:solidFill>
              </a:rPr>
              <a:t>GRAVAR ou CANCELAR as informações.</a:t>
            </a:r>
            <a:endParaRPr lang="pt-BR" sz="900" b="1" dirty="0">
              <a:solidFill>
                <a:srgbClr val="FF0000"/>
              </a:solidFill>
            </a:endParaRPr>
          </a:p>
        </p:txBody>
      </p:sp>
      <p:sp>
        <p:nvSpPr>
          <p:cNvPr id="35" name="Texto explicativo retangular com cantos arredondados 34"/>
          <p:cNvSpPr/>
          <p:nvPr/>
        </p:nvSpPr>
        <p:spPr>
          <a:xfrm>
            <a:off x="3933056" y="6300192"/>
            <a:ext cx="2160240" cy="540060"/>
          </a:xfrm>
          <a:prstGeom prst="wedgeRoundRectCallout">
            <a:avLst>
              <a:gd name="adj1" fmla="val 30303"/>
              <a:gd name="adj2" fmla="val 79923"/>
              <a:gd name="adj3" fmla="val 16667"/>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pt-BR" sz="900" b="1" dirty="0" smtClean="0">
                <a:solidFill>
                  <a:srgbClr val="FF0000"/>
                </a:solidFill>
              </a:rPr>
              <a:t>Selecionar Participante, Substituto, Justificativa. </a:t>
            </a:r>
          </a:p>
          <a:p>
            <a:pPr lvl="0"/>
            <a:r>
              <a:rPr lang="pt-BR" sz="900" b="1" dirty="0" smtClean="0">
                <a:solidFill>
                  <a:srgbClr val="FF0000"/>
                </a:solidFill>
              </a:rPr>
              <a:t>Colocar ou Observações, se necessário.. </a:t>
            </a:r>
            <a:endParaRPr lang="pt-BR" sz="900" b="1" dirty="0">
              <a:solidFill>
                <a:srgbClr val="FF0000"/>
              </a:solidFill>
            </a:endParaRPr>
          </a:p>
        </p:txBody>
      </p:sp>
      <p:pic>
        <p:nvPicPr>
          <p:cNvPr id="17" name="Imagem 16"/>
          <p:cNvPicPr/>
          <p:nvPr/>
        </p:nvPicPr>
        <p:blipFill rotWithShape="1">
          <a:blip r:embed="rId5"/>
          <a:srcRect t="2454"/>
          <a:stretch/>
        </p:blipFill>
        <p:spPr>
          <a:xfrm>
            <a:off x="391983" y="2867777"/>
            <a:ext cx="6061353" cy="3360407"/>
          </a:xfrm>
          <a:prstGeom prst="rect">
            <a:avLst/>
          </a:prstGeom>
        </p:spPr>
      </p:pic>
      <p:sp>
        <p:nvSpPr>
          <p:cNvPr id="30" name="Texto explicativo retangular com cantos arredondados 29"/>
          <p:cNvSpPr/>
          <p:nvPr/>
        </p:nvSpPr>
        <p:spPr>
          <a:xfrm>
            <a:off x="1844824" y="4139952"/>
            <a:ext cx="1296144" cy="480602"/>
          </a:xfrm>
          <a:prstGeom prst="wedgeRoundRectCallout">
            <a:avLst>
              <a:gd name="adj1" fmla="val -62001"/>
              <a:gd name="adj2" fmla="val -28886"/>
              <a:gd name="adj3" fmla="val 16667"/>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pt-BR" sz="900" b="1" dirty="0" smtClean="0">
                <a:solidFill>
                  <a:srgbClr val="FF0000"/>
                </a:solidFill>
              </a:rPr>
              <a:t>Inclusão de participantes na Sessão.</a:t>
            </a:r>
            <a:endParaRPr lang="pt-BR" sz="900" b="1" dirty="0">
              <a:solidFill>
                <a:srgbClr val="FF0000"/>
              </a:solidFill>
            </a:endParaRPr>
          </a:p>
        </p:txBody>
      </p:sp>
      <p:sp>
        <p:nvSpPr>
          <p:cNvPr id="8" name="Retângulo 7"/>
          <p:cNvSpPr/>
          <p:nvPr/>
        </p:nvSpPr>
        <p:spPr>
          <a:xfrm>
            <a:off x="391983" y="2867777"/>
            <a:ext cx="6061353" cy="3360407"/>
          </a:xfrm>
          <a:prstGeom prst="rect">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Texto explicativo retangular com cantos arredondados 17"/>
          <p:cNvSpPr/>
          <p:nvPr/>
        </p:nvSpPr>
        <p:spPr>
          <a:xfrm>
            <a:off x="4509120" y="3987735"/>
            <a:ext cx="1584176" cy="448449"/>
          </a:xfrm>
          <a:prstGeom prst="wedgeRoundRectCallout">
            <a:avLst>
              <a:gd name="adj1" fmla="val -6722"/>
              <a:gd name="adj2" fmla="val 86364"/>
              <a:gd name="adj3" fmla="val 16667"/>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pt-BR" sz="900" b="1" dirty="0" smtClean="0">
                <a:solidFill>
                  <a:srgbClr val="FF0000"/>
                </a:solidFill>
              </a:rPr>
              <a:t>Inserir substituto para o participante (Vide tela abaixo).</a:t>
            </a:r>
            <a:endParaRPr lang="pt-BR" sz="900" b="1" dirty="0">
              <a:solidFill>
                <a:srgbClr val="FF0000"/>
              </a:solidFill>
            </a:endParaRPr>
          </a:p>
        </p:txBody>
      </p:sp>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3176" y="5724128"/>
            <a:ext cx="60334" cy="86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09391" y="5834042"/>
            <a:ext cx="75793" cy="106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28768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Sessões</a:t>
            </a:r>
            <a:endParaRPr lang="pt-BR" dirty="0"/>
          </a:p>
        </p:txBody>
      </p:sp>
      <p:sp>
        <p:nvSpPr>
          <p:cNvPr id="3" name="Espaço Reservado para Conteúdo 2"/>
          <p:cNvSpPr>
            <a:spLocks noGrp="1"/>
          </p:cNvSpPr>
          <p:nvPr>
            <p:ph idx="1"/>
          </p:nvPr>
        </p:nvSpPr>
        <p:spPr>
          <a:xfrm>
            <a:off x="188640" y="1115615"/>
            <a:ext cx="6552728" cy="7560841"/>
          </a:xfrm>
        </p:spPr>
        <p:txBody>
          <a:bodyPr/>
          <a:lstStyle/>
          <a:p>
            <a:r>
              <a:rPr lang="pt-BR" sz="1400" b="1" dirty="0" smtClean="0"/>
              <a:t>Editar Pauta</a:t>
            </a:r>
          </a:p>
          <a:p>
            <a:pPr marL="0" indent="0">
              <a:buClr>
                <a:srgbClr val="679E2A"/>
              </a:buClr>
            </a:pPr>
            <a:r>
              <a:rPr lang="pt-BR" sz="1000" b="1" dirty="0" smtClean="0"/>
              <a:t> </a:t>
            </a:r>
            <a:endParaRPr lang="pt-BR" sz="1000" dirty="0" smtClean="0"/>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endParaRPr lang="pt-BR" sz="1000" dirty="0"/>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endParaRPr lang="pt-BR" sz="1000" dirty="0"/>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endParaRPr lang="pt-BR" sz="1000" dirty="0"/>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endParaRPr lang="pt-BR" sz="1000" dirty="0"/>
          </a:p>
          <a:p>
            <a:pPr marL="0" indent="0">
              <a:buClr>
                <a:srgbClr val="679E2A"/>
              </a:buClr>
            </a:pPr>
            <a:endParaRPr lang="pt-BR" sz="1000" dirty="0" smtClean="0"/>
          </a:p>
          <a:p>
            <a:pPr marL="0" indent="0">
              <a:buClr>
                <a:srgbClr val="679E2A"/>
              </a:buClr>
            </a:pPr>
            <a:endParaRPr lang="pt-BR" sz="1000" dirty="0" smtClean="0"/>
          </a:p>
          <a:p>
            <a:pPr marL="0" indent="0">
              <a:buClr>
                <a:srgbClr val="679E2A"/>
              </a:buClr>
            </a:pPr>
            <a:endParaRPr lang="pt-BR" sz="1000" dirty="0"/>
          </a:p>
        </p:txBody>
      </p:sp>
      <p:sp>
        <p:nvSpPr>
          <p:cNvPr id="4" name="Espaço Reservado para Número de Slide 3"/>
          <p:cNvSpPr>
            <a:spLocks noGrp="1"/>
          </p:cNvSpPr>
          <p:nvPr>
            <p:ph type="sldNum" sz="quarter" idx="12"/>
          </p:nvPr>
        </p:nvSpPr>
        <p:spPr/>
        <p:txBody>
          <a:bodyPr/>
          <a:lstStyle/>
          <a:p>
            <a:fld id="{3BE26D6F-0DF4-434B-8C42-6B387AD159A9}" type="slidenum">
              <a:rPr lang="pt-BR" smtClean="0"/>
              <a:pPr/>
              <a:t>11</a:t>
            </a:fld>
            <a:endParaRPr lang="pt-BR" dirty="0"/>
          </a:p>
        </p:txBody>
      </p:sp>
      <p:sp>
        <p:nvSpPr>
          <p:cNvPr id="6" name="Retângulo 5"/>
          <p:cNvSpPr/>
          <p:nvPr/>
        </p:nvSpPr>
        <p:spPr>
          <a:xfrm>
            <a:off x="597634" y="4211960"/>
            <a:ext cx="5374697" cy="707886"/>
          </a:xfrm>
          <a:prstGeom prst="rect">
            <a:avLst/>
          </a:prstGeom>
        </p:spPr>
        <p:txBody>
          <a:bodyPr wrap="square">
            <a:spAutoFit/>
          </a:bodyPr>
          <a:lstStyle/>
          <a:p>
            <a:endParaRPr lang="pt-BR" sz="1000" dirty="0">
              <a:solidFill>
                <a:srgbClr val="264F9E"/>
              </a:solidFill>
            </a:endParaRPr>
          </a:p>
          <a:p>
            <a:endParaRPr lang="pt-BR" sz="1000" dirty="0" smtClean="0">
              <a:solidFill>
                <a:srgbClr val="264F9E"/>
              </a:solidFill>
            </a:endParaRPr>
          </a:p>
          <a:p>
            <a:endParaRPr lang="pt-BR" sz="1000" dirty="0">
              <a:solidFill>
                <a:srgbClr val="264F9E"/>
              </a:solidFill>
            </a:endParaRPr>
          </a:p>
          <a:p>
            <a:pPr lvl="0"/>
            <a:endParaRPr lang="pt-BR" sz="1000" dirty="0">
              <a:solidFill>
                <a:srgbClr val="264F9E"/>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595" y="2318476"/>
            <a:ext cx="6310757" cy="3553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tângulo 6"/>
          <p:cNvSpPr/>
          <p:nvPr/>
        </p:nvSpPr>
        <p:spPr>
          <a:xfrm>
            <a:off x="286595" y="2318476"/>
            <a:ext cx="6310757" cy="3553270"/>
          </a:xfrm>
          <a:prstGeom prst="rect">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exto explicativo retangular com cantos arredondados 15"/>
          <p:cNvSpPr/>
          <p:nvPr/>
        </p:nvSpPr>
        <p:spPr>
          <a:xfrm>
            <a:off x="4653136" y="3423269"/>
            <a:ext cx="1800200" cy="572667"/>
          </a:xfrm>
          <a:prstGeom prst="wedgeRoundRectCallout">
            <a:avLst>
              <a:gd name="adj1" fmla="val -18941"/>
              <a:gd name="adj2" fmla="val 82022"/>
              <a:gd name="adj3" fmla="val 16667"/>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pt-BR" sz="900" b="1" dirty="0" smtClean="0">
              <a:solidFill>
                <a:srgbClr val="FF0000"/>
              </a:solidFill>
            </a:endParaRPr>
          </a:p>
          <a:p>
            <a:pPr lvl="0"/>
            <a:r>
              <a:rPr lang="pt-BR" sz="900" b="1" dirty="0" smtClean="0">
                <a:solidFill>
                  <a:srgbClr val="FF0000"/>
                </a:solidFill>
              </a:rPr>
              <a:t>Visualização da relação de processos que cada participante possui na sessão.</a:t>
            </a:r>
            <a:endParaRPr lang="pt-BR" sz="900" b="1" dirty="0">
              <a:solidFill>
                <a:srgbClr val="FF0000"/>
              </a:solidFill>
            </a:endParaRPr>
          </a:p>
          <a:p>
            <a:endParaRPr lang="pt-BR" sz="900" b="1" dirty="0">
              <a:solidFill>
                <a:srgbClr val="FF0000"/>
              </a:solidFill>
            </a:endParaRPr>
          </a:p>
        </p:txBody>
      </p:sp>
      <p:sp>
        <p:nvSpPr>
          <p:cNvPr id="11" name="Texto explicativo retangular com cantos arredondados 10"/>
          <p:cNvSpPr/>
          <p:nvPr/>
        </p:nvSpPr>
        <p:spPr>
          <a:xfrm>
            <a:off x="2924944" y="4163581"/>
            <a:ext cx="1512170" cy="538717"/>
          </a:xfrm>
          <a:prstGeom prst="wedgeRoundRectCallout">
            <a:avLst>
              <a:gd name="adj1" fmla="val 72839"/>
              <a:gd name="adj2" fmla="val -30667"/>
              <a:gd name="adj3" fmla="val 16667"/>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pt-BR" sz="900" b="1" dirty="0" smtClean="0">
                <a:solidFill>
                  <a:srgbClr val="FF0000"/>
                </a:solidFill>
              </a:rPr>
              <a:t>Anexar </a:t>
            </a:r>
            <a:r>
              <a:rPr lang="pt-BR" sz="900" b="1" dirty="0">
                <a:solidFill>
                  <a:srgbClr val="FF0000"/>
                </a:solidFill>
              </a:rPr>
              <a:t>“anotações” por Gabinete, para consultas </a:t>
            </a:r>
            <a:r>
              <a:rPr lang="pt-BR" sz="900" b="1" dirty="0" smtClean="0">
                <a:solidFill>
                  <a:srgbClr val="FF0000"/>
                </a:solidFill>
              </a:rPr>
              <a:t>futuras.</a:t>
            </a:r>
            <a:endParaRPr lang="pt-BR" sz="900" b="1" dirty="0">
              <a:solidFill>
                <a:srgbClr val="FF0000"/>
              </a:solidFill>
            </a:endParaRPr>
          </a:p>
        </p:txBody>
      </p:sp>
      <p:sp>
        <p:nvSpPr>
          <p:cNvPr id="15" name="Texto explicativo retangular com cantos arredondados 14"/>
          <p:cNvSpPr/>
          <p:nvPr/>
        </p:nvSpPr>
        <p:spPr>
          <a:xfrm>
            <a:off x="2608102" y="5075665"/>
            <a:ext cx="1829012" cy="505580"/>
          </a:xfrm>
          <a:prstGeom prst="wedgeRoundRectCallout">
            <a:avLst>
              <a:gd name="adj1" fmla="val 65255"/>
              <a:gd name="adj2" fmla="val 12182"/>
              <a:gd name="adj3" fmla="val 16667"/>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pt-BR" sz="900" b="1" dirty="0" smtClean="0">
                <a:solidFill>
                  <a:srgbClr val="FF0000"/>
                </a:solidFill>
              </a:rPr>
              <a:t>Anexar “anotações” por processo, para consultas futuras.</a:t>
            </a:r>
            <a:endParaRPr lang="pt-BR" sz="900" b="1" dirty="0">
              <a:solidFill>
                <a:srgbClr val="FF0000"/>
              </a:solidFill>
            </a:endParaRPr>
          </a:p>
        </p:txBody>
      </p:sp>
      <p:sp>
        <p:nvSpPr>
          <p:cNvPr id="17" name="Texto explicativo retangular com cantos arredondados 16"/>
          <p:cNvSpPr/>
          <p:nvPr/>
        </p:nvSpPr>
        <p:spPr>
          <a:xfrm>
            <a:off x="214587" y="4095111"/>
            <a:ext cx="1198189" cy="766249"/>
          </a:xfrm>
          <a:prstGeom prst="wedgeRoundRectCallout">
            <a:avLst>
              <a:gd name="adj1" fmla="val 56083"/>
              <a:gd name="adj2" fmla="val 69530"/>
              <a:gd name="adj3" fmla="val 16667"/>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pt-BR" sz="900" b="1" dirty="0" smtClean="0">
                <a:solidFill>
                  <a:srgbClr val="FF0000"/>
                </a:solidFill>
              </a:rPr>
              <a:t>Ordenar os processos para a geração da pauta.</a:t>
            </a:r>
            <a:endParaRPr lang="pt-BR" sz="900" b="1" dirty="0">
              <a:solidFill>
                <a:srgbClr val="FF0000"/>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184" y="5336083"/>
            <a:ext cx="66675" cy="100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2164" y="5475135"/>
            <a:ext cx="65687" cy="106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50571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Sessões</a:t>
            </a:r>
            <a:endParaRPr lang="pt-BR" dirty="0"/>
          </a:p>
        </p:txBody>
      </p:sp>
      <p:sp>
        <p:nvSpPr>
          <p:cNvPr id="3" name="Espaço Reservado para Conteúdo 2"/>
          <p:cNvSpPr>
            <a:spLocks noGrp="1"/>
          </p:cNvSpPr>
          <p:nvPr>
            <p:ph idx="1"/>
          </p:nvPr>
        </p:nvSpPr>
        <p:spPr/>
        <p:txBody>
          <a:bodyPr/>
          <a:lstStyle/>
          <a:p>
            <a:r>
              <a:rPr lang="pt-BR" sz="1400" b="1" dirty="0"/>
              <a:t>Editar </a:t>
            </a:r>
            <a:r>
              <a:rPr lang="pt-BR" sz="1400" b="1" dirty="0" smtClean="0"/>
              <a:t>Pauta</a:t>
            </a:r>
            <a:endParaRPr lang="pt-BR" sz="1400" b="1" dirty="0"/>
          </a:p>
          <a:p>
            <a:pPr algn="ctr"/>
            <a:endParaRPr lang="pt-BR" sz="1000" dirty="0" smtClean="0"/>
          </a:p>
          <a:p>
            <a:pPr>
              <a:buClr>
                <a:srgbClr val="679E2A"/>
              </a:buClr>
              <a:buFont typeface="Wingdings" panose="05000000000000000000" pitchFamily="2" charset="2"/>
              <a:buChar char="ü"/>
            </a:pPr>
            <a:r>
              <a:rPr lang="pt-BR" sz="1000" b="1" dirty="0" smtClean="0"/>
              <a:t>LISTAR JULGADOS </a:t>
            </a:r>
          </a:p>
          <a:p>
            <a:pPr>
              <a:buClr>
                <a:srgbClr val="679E2A"/>
              </a:buClr>
              <a:buFont typeface="Wingdings" panose="05000000000000000000" pitchFamily="2" charset="2"/>
              <a:buChar char="ü"/>
            </a:pPr>
            <a:r>
              <a:rPr lang="pt-BR" sz="1000" dirty="0"/>
              <a:t>Esse ícone tem a função de </a:t>
            </a:r>
            <a:r>
              <a:rPr lang="pt-BR" sz="1000" b="1" dirty="0"/>
              <a:t>incluir gestores</a:t>
            </a:r>
            <a:r>
              <a:rPr lang="pt-BR" sz="1000" dirty="0"/>
              <a:t> e </a:t>
            </a:r>
            <a:r>
              <a:rPr lang="pt-BR" sz="1000" b="1" dirty="0"/>
              <a:t>advogados</a:t>
            </a:r>
            <a:r>
              <a:rPr lang="pt-BR" sz="1000" dirty="0"/>
              <a:t> ou </a:t>
            </a:r>
            <a:r>
              <a:rPr lang="pt-BR" sz="1000" b="1" dirty="0"/>
              <a:t>interessados</a:t>
            </a:r>
            <a:r>
              <a:rPr lang="pt-BR" sz="1000" dirty="0"/>
              <a:t> e </a:t>
            </a:r>
            <a:r>
              <a:rPr lang="pt-BR" sz="1000" b="1" dirty="0" smtClean="0"/>
              <a:t>advogados</a:t>
            </a:r>
            <a:r>
              <a:rPr lang="pt-BR" sz="1000" dirty="0" smtClean="0"/>
              <a:t>, para participarem de pré-pareceres ou julgamentos. </a:t>
            </a:r>
            <a:r>
              <a:rPr lang="pt-BR" sz="1000" dirty="0"/>
              <a:t>É possível incluir pessoas que já estão cadastradas no sistema, caso não tenham cadastro deve-se cadastrar através dessa mesma opção.</a:t>
            </a:r>
            <a:endParaRPr lang="pt-BR" sz="1000" b="1" dirty="0"/>
          </a:p>
          <a:p>
            <a:pPr marL="0" indent="0" algn="ctr"/>
            <a:endParaRPr lang="pt-BR" sz="1400" b="1" dirty="0" smtClean="0"/>
          </a:p>
          <a:p>
            <a:pPr marL="0" indent="0" algn="ctr"/>
            <a:endParaRPr lang="pt-BR" sz="1400" b="1" dirty="0" smtClean="0"/>
          </a:p>
          <a:p>
            <a:pPr marL="0" indent="0">
              <a:buClr>
                <a:srgbClr val="679E2A"/>
              </a:buClr>
            </a:pPr>
            <a:endParaRPr lang="pt-BR" sz="1000" dirty="0"/>
          </a:p>
          <a:p>
            <a:pPr marL="0" indent="0">
              <a:buClr>
                <a:srgbClr val="679E2A"/>
              </a:buClr>
            </a:pPr>
            <a:endParaRPr lang="pt-BR" sz="1000" dirty="0" smtClean="0"/>
          </a:p>
          <a:p>
            <a:pPr marL="0" indent="0">
              <a:buClr>
                <a:srgbClr val="679E2A"/>
              </a:buClr>
            </a:pPr>
            <a:endParaRPr lang="pt-BR" sz="1000" dirty="0"/>
          </a:p>
        </p:txBody>
      </p:sp>
      <p:sp>
        <p:nvSpPr>
          <p:cNvPr id="4" name="Espaço Reservado para Número de Slide 3"/>
          <p:cNvSpPr>
            <a:spLocks noGrp="1"/>
          </p:cNvSpPr>
          <p:nvPr>
            <p:ph type="sldNum" sz="quarter" idx="12"/>
          </p:nvPr>
        </p:nvSpPr>
        <p:spPr/>
        <p:txBody>
          <a:bodyPr/>
          <a:lstStyle/>
          <a:p>
            <a:fld id="{3BE26D6F-0DF4-434B-8C42-6B387AD159A9}" type="slidenum">
              <a:rPr lang="pt-BR" smtClean="0"/>
              <a:pPr/>
              <a:t>12</a:t>
            </a:fld>
            <a:endParaRPr lang="pt-BR" dirty="0"/>
          </a:p>
        </p:txBody>
      </p:sp>
      <p:sp>
        <p:nvSpPr>
          <p:cNvPr id="6" name="Retângulo 5"/>
          <p:cNvSpPr/>
          <p:nvPr/>
        </p:nvSpPr>
        <p:spPr>
          <a:xfrm>
            <a:off x="597634" y="4211960"/>
            <a:ext cx="5374697" cy="707886"/>
          </a:xfrm>
          <a:prstGeom prst="rect">
            <a:avLst/>
          </a:prstGeom>
        </p:spPr>
        <p:txBody>
          <a:bodyPr wrap="square">
            <a:spAutoFit/>
          </a:bodyPr>
          <a:lstStyle/>
          <a:p>
            <a:endParaRPr lang="pt-BR" sz="1000" dirty="0">
              <a:solidFill>
                <a:srgbClr val="264F9E"/>
              </a:solidFill>
            </a:endParaRPr>
          </a:p>
          <a:p>
            <a:endParaRPr lang="pt-BR" sz="1000" dirty="0" smtClean="0">
              <a:solidFill>
                <a:srgbClr val="264F9E"/>
              </a:solidFill>
            </a:endParaRPr>
          </a:p>
          <a:p>
            <a:endParaRPr lang="pt-BR" sz="1000" dirty="0">
              <a:solidFill>
                <a:srgbClr val="264F9E"/>
              </a:solidFill>
            </a:endParaRPr>
          </a:p>
          <a:p>
            <a:pPr lvl="0"/>
            <a:endParaRPr lang="pt-BR" sz="1000" dirty="0">
              <a:solidFill>
                <a:srgbClr val="264F9E"/>
              </a:solidFill>
            </a:endParaRPr>
          </a:p>
        </p:txBody>
      </p:sp>
      <p:pic>
        <p:nvPicPr>
          <p:cNvPr id="9"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1487" y="1463098"/>
            <a:ext cx="233338" cy="213338"/>
          </a:xfrm>
          <a:prstGeom prst="rect">
            <a:avLst/>
          </a:prstGeom>
          <a:noFill/>
          <a:ln w="9525">
            <a:solidFill>
              <a:srgbClr val="002060"/>
            </a:solidFill>
            <a:miter lim="800000"/>
            <a:headEnd/>
            <a:tailEnd/>
          </a:ln>
          <a:extLst>
            <a:ext uri="{909E8E84-426E-40DD-AFC4-6F175D3DCCD1}">
              <a14:hiddenFill xmlns:a14="http://schemas.microsoft.com/office/drawing/2010/main">
                <a:solidFill>
                  <a:schemeClr val="accent1"/>
                </a:solidFill>
              </a14:hiddenFill>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648" y="2843808"/>
            <a:ext cx="6377496"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tângulo 6"/>
          <p:cNvSpPr/>
          <p:nvPr/>
        </p:nvSpPr>
        <p:spPr>
          <a:xfrm>
            <a:off x="260648" y="2843808"/>
            <a:ext cx="6377496" cy="4032448"/>
          </a:xfrm>
          <a:prstGeom prst="rect">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4" name="Texto explicativo retangular com cantos arredondados 23"/>
          <p:cNvSpPr/>
          <p:nvPr/>
        </p:nvSpPr>
        <p:spPr>
          <a:xfrm>
            <a:off x="4653136" y="5724128"/>
            <a:ext cx="1512168" cy="357995"/>
          </a:xfrm>
          <a:prstGeom prst="wedgeRoundRectCallout">
            <a:avLst>
              <a:gd name="adj1" fmla="val -33405"/>
              <a:gd name="adj2" fmla="val 93441"/>
              <a:gd name="adj3" fmla="val 16667"/>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pt-BR" sz="900" b="1" dirty="0" smtClean="0">
                <a:solidFill>
                  <a:srgbClr val="FF0000"/>
                </a:solidFill>
              </a:rPr>
              <a:t>Ícone LISTAR JULGADOS.</a:t>
            </a:r>
            <a:endParaRPr lang="pt-BR" sz="900" b="1" dirty="0">
              <a:solidFill>
                <a:srgbClr val="FF0000"/>
              </a:solidFill>
            </a:endParaRPr>
          </a:p>
        </p:txBody>
      </p:sp>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6056" y="6444208"/>
            <a:ext cx="75793" cy="106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18521" y="6300192"/>
            <a:ext cx="66675" cy="100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34769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Sessões</a:t>
            </a:r>
            <a:endParaRPr lang="pt-BR" dirty="0"/>
          </a:p>
        </p:txBody>
      </p:sp>
      <p:sp>
        <p:nvSpPr>
          <p:cNvPr id="3" name="Espaço Reservado para Conteúdo 2"/>
          <p:cNvSpPr>
            <a:spLocks noGrp="1"/>
          </p:cNvSpPr>
          <p:nvPr>
            <p:ph idx="1"/>
          </p:nvPr>
        </p:nvSpPr>
        <p:spPr>
          <a:xfrm>
            <a:off x="144016" y="827584"/>
            <a:ext cx="6597352" cy="7776864"/>
          </a:xfrm>
        </p:spPr>
        <p:txBody>
          <a:bodyPr/>
          <a:lstStyle/>
          <a:p>
            <a:r>
              <a:rPr lang="pt-BR" sz="1400" b="1" dirty="0" smtClean="0"/>
              <a:t>Editar Pauta</a:t>
            </a:r>
          </a:p>
          <a:p>
            <a:endParaRPr lang="pt-BR" sz="1400" b="1" dirty="0" smtClean="0"/>
          </a:p>
          <a:p>
            <a:pPr marL="171450" indent="-171450">
              <a:buClr>
                <a:srgbClr val="92D050"/>
              </a:buClr>
              <a:buFont typeface="Wingdings" panose="05000000000000000000" pitchFamily="2" charset="2"/>
              <a:buChar char="ü"/>
            </a:pPr>
            <a:r>
              <a:rPr lang="pt-BR" sz="1000" b="1" dirty="0" smtClean="0"/>
              <a:t>LISTAGEM </a:t>
            </a:r>
            <a:r>
              <a:rPr lang="pt-BR" sz="1000" b="1" dirty="0"/>
              <a:t>DE GESTORES/ADVOGADOS</a:t>
            </a:r>
          </a:p>
          <a:p>
            <a:pPr marL="171450" indent="-171450">
              <a:buClr>
                <a:srgbClr val="679E2A"/>
              </a:buClr>
              <a:buFont typeface="Wingdings" panose="05000000000000000000" pitchFamily="2" charset="2"/>
              <a:buChar char="ü"/>
            </a:pPr>
            <a:r>
              <a:rPr lang="pt-BR" sz="1000" b="1" dirty="0" smtClean="0"/>
              <a:t>SELECIONAR GESTOR</a:t>
            </a:r>
          </a:p>
          <a:p>
            <a:pPr marL="171450" indent="-171450">
              <a:buClr>
                <a:srgbClr val="679E2A"/>
              </a:buClr>
              <a:buFont typeface="Wingdings" panose="05000000000000000000" pitchFamily="2" charset="2"/>
              <a:buChar char="ü"/>
            </a:pPr>
            <a:r>
              <a:rPr lang="pt-BR" sz="1000" dirty="0" smtClean="0"/>
              <a:t>Para selecionar um  Gestor, são apresentados todos os  Gestores cadastrados para a UG (Unidade Gestora) do processo, incluindo dos processos apensados, caso tenha,  com as informações de: Cargo; Data início; Data término e UG.     </a:t>
            </a:r>
          </a:p>
          <a:p>
            <a:pPr marL="171450" indent="-171450">
              <a:buClr>
                <a:srgbClr val="679E2A"/>
              </a:buClr>
              <a:buFont typeface="Wingdings" panose="05000000000000000000" pitchFamily="2" charset="2"/>
              <a:buChar char="ü"/>
            </a:pPr>
            <a:r>
              <a:rPr lang="pt-BR" sz="1000" b="1" dirty="0" smtClean="0"/>
              <a:t>NOVO ADVOGADO NO SISTEMA</a:t>
            </a:r>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endParaRPr lang="pt-BR" sz="1000" b="1" dirty="0"/>
          </a:p>
          <a:p>
            <a:pPr marL="0" indent="0" algn="ctr"/>
            <a:endParaRPr lang="pt-BR" sz="1400" b="1" dirty="0" smtClean="0"/>
          </a:p>
          <a:p>
            <a:pPr marL="0" indent="0">
              <a:buClr>
                <a:srgbClr val="679E2A"/>
              </a:buClr>
            </a:pPr>
            <a:endParaRPr lang="pt-BR" sz="1000" dirty="0"/>
          </a:p>
          <a:p>
            <a:pPr marL="0" indent="0">
              <a:buClr>
                <a:srgbClr val="679E2A"/>
              </a:buClr>
            </a:pPr>
            <a:endParaRPr lang="pt-BR" sz="1000" dirty="0" smtClean="0"/>
          </a:p>
          <a:p>
            <a:pPr marL="0" indent="0">
              <a:buClr>
                <a:srgbClr val="679E2A"/>
              </a:buClr>
            </a:pPr>
            <a:endParaRPr lang="pt-BR" sz="1000" dirty="0" smtClean="0"/>
          </a:p>
          <a:p>
            <a:pPr marL="0" indent="0">
              <a:buClr>
                <a:srgbClr val="679E2A"/>
              </a:buClr>
            </a:pPr>
            <a:endParaRPr lang="pt-BR" sz="1000" dirty="0"/>
          </a:p>
          <a:p>
            <a:pPr marL="0" indent="0">
              <a:buClr>
                <a:srgbClr val="679E2A"/>
              </a:buClr>
            </a:pPr>
            <a:endParaRPr lang="pt-BR" sz="1000" dirty="0" smtClean="0"/>
          </a:p>
          <a:p>
            <a:pPr marL="0" indent="0">
              <a:buClr>
                <a:srgbClr val="679E2A"/>
              </a:buClr>
            </a:pPr>
            <a:endParaRPr lang="pt-BR" sz="1000" dirty="0"/>
          </a:p>
          <a:p>
            <a:pPr marL="0" indent="0">
              <a:buClr>
                <a:srgbClr val="679E2A"/>
              </a:buClr>
            </a:pPr>
            <a:endParaRPr lang="pt-BR" sz="1000" dirty="0" smtClean="0"/>
          </a:p>
          <a:p>
            <a:pPr marL="0" indent="0">
              <a:buClr>
                <a:srgbClr val="679E2A"/>
              </a:buClr>
            </a:pPr>
            <a:endParaRPr lang="pt-BR" sz="1000" dirty="0"/>
          </a:p>
          <a:p>
            <a:pPr marL="0" indent="0">
              <a:buClr>
                <a:srgbClr val="679E2A"/>
              </a:buClr>
            </a:pPr>
            <a:endParaRPr lang="pt-BR" sz="1000" dirty="0" smtClean="0"/>
          </a:p>
          <a:p>
            <a:pPr marL="0" indent="0">
              <a:buClr>
                <a:srgbClr val="679E2A"/>
              </a:buClr>
            </a:pPr>
            <a:endParaRPr lang="pt-BR" sz="1000" dirty="0"/>
          </a:p>
          <a:p>
            <a:pPr marL="0" indent="0">
              <a:buClr>
                <a:srgbClr val="679E2A"/>
              </a:buClr>
            </a:pPr>
            <a:endParaRPr lang="pt-BR" sz="1000" dirty="0" smtClean="0"/>
          </a:p>
          <a:p>
            <a:pPr marL="0" indent="0">
              <a:buClr>
                <a:srgbClr val="679E2A"/>
              </a:buClr>
            </a:pPr>
            <a:endParaRPr lang="pt-BR" sz="1000" dirty="0"/>
          </a:p>
        </p:txBody>
      </p:sp>
      <p:sp>
        <p:nvSpPr>
          <p:cNvPr id="4" name="Espaço Reservado para Número de Slide 3"/>
          <p:cNvSpPr>
            <a:spLocks noGrp="1"/>
          </p:cNvSpPr>
          <p:nvPr>
            <p:ph type="sldNum" sz="quarter" idx="12"/>
          </p:nvPr>
        </p:nvSpPr>
        <p:spPr/>
        <p:txBody>
          <a:bodyPr/>
          <a:lstStyle/>
          <a:p>
            <a:fld id="{3BE26D6F-0DF4-434B-8C42-6B387AD159A9}" type="slidenum">
              <a:rPr lang="pt-BR" smtClean="0"/>
              <a:pPr/>
              <a:t>13</a:t>
            </a:fld>
            <a:endParaRPr lang="pt-BR" dirty="0"/>
          </a:p>
        </p:txBody>
      </p:sp>
      <p:sp>
        <p:nvSpPr>
          <p:cNvPr id="6" name="Retângulo 5"/>
          <p:cNvSpPr/>
          <p:nvPr/>
        </p:nvSpPr>
        <p:spPr>
          <a:xfrm>
            <a:off x="597634" y="4211960"/>
            <a:ext cx="5374697" cy="707886"/>
          </a:xfrm>
          <a:prstGeom prst="rect">
            <a:avLst/>
          </a:prstGeom>
        </p:spPr>
        <p:txBody>
          <a:bodyPr wrap="square">
            <a:spAutoFit/>
          </a:bodyPr>
          <a:lstStyle/>
          <a:p>
            <a:endParaRPr lang="pt-BR" sz="1000" dirty="0">
              <a:solidFill>
                <a:srgbClr val="264F9E"/>
              </a:solidFill>
            </a:endParaRPr>
          </a:p>
          <a:p>
            <a:endParaRPr lang="pt-BR" sz="1000" dirty="0" smtClean="0">
              <a:solidFill>
                <a:srgbClr val="264F9E"/>
              </a:solidFill>
            </a:endParaRPr>
          </a:p>
          <a:p>
            <a:endParaRPr lang="pt-BR" sz="1000" dirty="0">
              <a:solidFill>
                <a:srgbClr val="264F9E"/>
              </a:solidFill>
            </a:endParaRPr>
          </a:p>
          <a:p>
            <a:pPr lvl="0"/>
            <a:endParaRPr lang="pt-BR" sz="1000" dirty="0">
              <a:solidFill>
                <a:srgbClr val="264F9E"/>
              </a:solidFill>
            </a:endParaRPr>
          </a:p>
        </p:txBody>
      </p:sp>
      <p:pic>
        <p:nvPicPr>
          <p:cNvPr id="11" name="Imagem 10"/>
          <p:cNvPicPr/>
          <p:nvPr/>
        </p:nvPicPr>
        <p:blipFill rotWithShape="1">
          <a:blip r:embed="rId2"/>
          <a:srcRect t="3410"/>
          <a:stretch/>
        </p:blipFill>
        <p:spPr bwMode="auto">
          <a:xfrm>
            <a:off x="597634" y="2889761"/>
            <a:ext cx="5835998" cy="2978383"/>
          </a:xfrm>
          <a:prstGeom prst="rect">
            <a:avLst/>
          </a:prstGeom>
          <a:ln>
            <a:noFill/>
          </a:ln>
          <a:extLst>
            <a:ext uri="{53640926-AAD7-44D8-BBD7-CCE9431645EC}">
              <a14:shadowObscured xmlns:a14="http://schemas.microsoft.com/office/drawing/2010/main"/>
            </a:ext>
          </a:extLst>
        </p:spPr>
      </p:pic>
      <p:sp>
        <p:nvSpPr>
          <p:cNvPr id="10" name="Texto explicativo retangular com cantos arredondados 9"/>
          <p:cNvSpPr/>
          <p:nvPr/>
        </p:nvSpPr>
        <p:spPr>
          <a:xfrm>
            <a:off x="1012751" y="4067944"/>
            <a:ext cx="1656184" cy="404507"/>
          </a:xfrm>
          <a:prstGeom prst="wedgeRoundRectCallout">
            <a:avLst>
              <a:gd name="adj1" fmla="val -43985"/>
              <a:gd name="adj2" fmla="val -118551"/>
              <a:gd name="adj3" fmla="val 16667"/>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pt-BR" sz="900" b="1" dirty="0" smtClean="0">
                <a:solidFill>
                  <a:srgbClr val="FF0000"/>
                </a:solidFill>
              </a:rPr>
              <a:t>Clicar no ícone SELECIONAR GESTOR.</a:t>
            </a:r>
            <a:endParaRPr lang="pt-BR" sz="900" b="1" dirty="0">
              <a:solidFill>
                <a:srgbClr val="FF0000"/>
              </a:solidFill>
            </a:endParaRPr>
          </a:p>
        </p:txBody>
      </p:sp>
      <p:sp>
        <p:nvSpPr>
          <p:cNvPr id="16" name="Texto explicativo retangular com cantos arredondados 15"/>
          <p:cNvSpPr/>
          <p:nvPr/>
        </p:nvSpPr>
        <p:spPr>
          <a:xfrm>
            <a:off x="3086317" y="3995936"/>
            <a:ext cx="2214891" cy="648072"/>
          </a:xfrm>
          <a:prstGeom prst="wedgeRoundRectCallout">
            <a:avLst>
              <a:gd name="adj1" fmla="val -71173"/>
              <a:gd name="adj2" fmla="val -124480"/>
              <a:gd name="adj3" fmla="val 16667"/>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pt-BR" sz="900" b="1" dirty="0" smtClean="0">
                <a:solidFill>
                  <a:srgbClr val="FF0000"/>
                </a:solidFill>
              </a:rPr>
              <a:t>É possível cadastrar um ADVOGADO NO SISTEMA, que será atribuído ao gestor, podendo também ser utilizado para interessados.</a:t>
            </a:r>
            <a:endParaRPr lang="pt-BR" sz="900" b="1" dirty="0">
              <a:solidFill>
                <a:srgbClr val="FF0000"/>
              </a:solidFill>
            </a:endParaRPr>
          </a:p>
        </p:txBody>
      </p:sp>
      <p:sp>
        <p:nvSpPr>
          <p:cNvPr id="8" name="Retângulo 7"/>
          <p:cNvSpPr/>
          <p:nvPr/>
        </p:nvSpPr>
        <p:spPr>
          <a:xfrm>
            <a:off x="597634" y="2889761"/>
            <a:ext cx="5835998" cy="2978383"/>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7" name="Imagem 16"/>
          <p:cNvPicPr/>
          <p:nvPr/>
        </p:nvPicPr>
        <p:blipFill rotWithShape="1">
          <a:blip r:embed="rId3"/>
          <a:srcRect t="3694" b="35787"/>
          <a:stretch/>
        </p:blipFill>
        <p:spPr bwMode="auto">
          <a:xfrm>
            <a:off x="597634" y="6444208"/>
            <a:ext cx="5835997" cy="2088232"/>
          </a:xfrm>
          <a:prstGeom prst="rect">
            <a:avLst/>
          </a:prstGeom>
          <a:ln>
            <a:noFill/>
          </a:ln>
          <a:extLst>
            <a:ext uri="{53640926-AAD7-44D8-BBD7-CCE9431645EC}">
              <a14:shadowObscured xmlns:a14="http://schemas.microsoft.com/office/drawing/2010/main"/>
            </a:ext>
          </a:extLst>
        </p:spPr>
      </p:pic>
      <p:sp>
        <p:nvSpPr>
          <p:cNvPr id="12" name="Retângulo 11"/>
          <p:cNvSpPr/>
          <p:nvPr/>
        </p:nvSpPr>
        <p:spPr>
          <a:xfrm>
            <a:off x="597634" y="6444208"/>
            <a:ext cx="5835998" cy="2088232"/>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Texto explicativo retangular com cantos arredondados 17"/>
          <p:cNvSpPr/>
          <p:nvPr/>
        </p:nvSpPr>
        <p:spPr>
          <a:xfrm>
            <a:off x="1255736" y="6156176"/>
            <a:ext cx="2232247" cy="1044116"/>
          </a:xfrm>
          <a:prstGeom prst="wedgeRoundRectCallout">
            <a:avLst>
              <a:gd name="adj1" fmla="val 48657"/>
              <a:gd name="adj2" fmla="val 83106"/>
              <a:gd name="adj3" fmla="val 16667"/>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sz="900" b="1" dirty="0" smtClean="0">
              <a:solidFill>
                <a:srgbClr val="FF0000"/>
              </a:solidFill>
            </a:endParaRPr>
          </a:p>
          <a:p>
            <a:endParaRPr lang="pt-BR" sz="900" b="1" dirty="0">
              <a:solidFill>
                <a:srgbClr val="FF0000"/>
              </a:solidFill>
            </a:endParaRPr>
          </a:p>
          <a:p>
            <a:r>
              <a:rPr lang="pt-BR" sz="900" b="1" dirty="0" smtClean="0">
                <a:solidFill>
                  <a:srgbClr val="FF0000"/>
                </a:solidFill>
              </a:rPr>
              <a:t>No campo Gestor, são mostrados todos os Gestores cadastrados para a UG do processo e da UG dos processos apensados a ele.  Escolha o Gestor, escolha o Advogado no campo Advogado e coloque informações da procuração. </a:t>
            </a:r>
            <a:r>
              <a:rPr lang="pt-BR" sz="900" b="1" dirty="0">
                <a:solidFill>
                  <a:srgbClr val="FF0000"/>
                </a:solidFill>
              </a:rPr>
              <a:t>C</a:t>
            </a:r>
            <a:r>
              <a:rPr lang="pt-BR" sz="900" b="1" dirty="0" smtClean="0">
                <a:solidFill>
                  <a:srgbClr val="FF0000"/>
                </a:solidFill>
              </a:rPr>
              <a:t>lique em Salvar.</a:t>
            </a:r>
          </a:p>
          <a:p>
            <a:r>
              <a:rPr lang="pt-BR" sz="900" b="1" dirty="0" smtClean="0">
                <a:solidFill>
                  <a:srgbClr val="FF0000"/>
                </a:solidFill>
              </a:rPr>
              <a:t> </a:t>
            </a:r>
          </a:p>
          <a:p>
            <a:pPr marL="0" lvl="1" algn="just"/>
            <a:endParaRPr lang="pt-BR" sz="900" b="1" dirty="0">
              <a:solidFill>
                <a:srgbClr val="FF0000"/>
              </a:solidFill>
            </a:endParaRPr>
          </a:p>
        </p:txBody>
      </p:sp>
    </p:spTree>
    <p:extLst>
      <p:ext uri="{BB962C8B-B14F-4D97-AF65-F5344CB8AC3E}">
        <p14:creationId xmlns:p14="http://schemas.microsoft.com/office/powerpoint/2010/main" val="42549435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Sessões</a:t>
            </a:r>
            <a:endParaRPr lang="pt-BR" dirty="0"/>
          </a:p>
        </p:txBody>
      </p:sp>
      <p:sp>
        <p:nvSpPr>
          <p:cNvPr id="3" name="Espaço Reservado para Conteúdo 2"/>
          <p:cNvSpPr>
            <a:spLocks noGrp="1"/>
          </p:cNvSpPr>
          <p:nvPr>
            <p:ph idx="1"/>
          </p:nvPr>
        </p:nvSpPr>
        <p:spPr>
          <a:xfrm>
            <a:off x="188640" y="827584"/>
            <a:ext cx="6533709" cy="8136904"/>
          </a:xfrm>
        </p:spPr>
        <p:txBody>
          <a:bodyPr/>
          <a:lstStyle/>
          <a:p>
            <a:r>
              <a:rPr lang="pt-BR" sz="1400" b="1" dirty="0" smtClean="0"/>
              <a:t>Editar Pauta</a:t>
            </a:r>
          </a:p>
          <a:p>
            <a:pPr marL="171450" indent="-171450">
              <a:buClr>
                <a:srgbClr val="679E2A"/>
              </a:buClr>
              <a:buFont typeface="Wingdings" panose="05000000000000000000" pitchFamily="2" charset="2"/>
              <a:buChar char="ü"/>
            </a:pPr>
            <a:r>
              <a:rPr lang="pt-BR" sz="1000" b="1" dirty="0" smtClean="0"/>
              <a:t>NOVO ADVOGADO NO SISTEMA</a:t>
            </a:r>
          </a:p>
          <a:p>
            <a:pPr marL="171450" indent="-171450">
              <a:buClr>
                <a:srgbClr val="679E2A"/>
              </a:buClr>
              <a:buFont typeface="Wingdings" panose="05000000000000000000" pitchFamily="2" charset="2"/>
              <a:buChar char="ü"/>
            </a:pPr>
            <a:r>
              <a:rPr lang="pt-BR" sz="1000" dirty="0" smtClean="0"/>
              <a:t>Primeiramente é necessário  pesquisar se já existe o cadastro do advogado no sistema, caso não tenha deve-se cadastrar, </a:t>
            </a:r>
            <a:r>
              <a:rPr lang="pt-BR" sz="1000" dirty="0"/>
              <a:t> </a:t>
            </a:r>
            <a:r>
              <a:rPr lang="pt-BR" sz="1000" dirty="0" smtClean="0"/>
              <a:t>conforme orientações abaixo:</a:t>
            </a:r>
            <a:endParaRPr lang="pt-BR" sz="1000" dirty="0"/>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endParaRPr lang="pt-BR" sz="1000" dirty="0"/>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endParaRPr lang="pt-BR" sz="1000" dirty="0"/>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endParaRPr lang="pt-BR" sz="1000" dirty="0"/>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endParaRPr lang="pt-BR" sz="1000" dirty="0"/>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endParaRPr lang="pt-BR" sz="1000" dirty="0" smtClean="0"/>
          </a:p>
          <a:p>
            <a:pPr marL="0" indent="0">
              <a:buClr>
                <a:srgbClr val="679E2A"/>
              </a:buClr>
            </a:pPr>
            <a:endParaRPr lang="pt-BR" sz="1000" dirty="0" smtClean="0"/>
          </a:p>
          <a:p>
            <a:pPr marL="0" indent="0">
              <a:buClr>
                <a:srgbClr val="679E2A"/>
              </a:buClr>
            </a:pPr>
            <a:endParaRPr lang="pt-BR" sz="1000" dirty="0" smtClean="0"/>
          </a:p>
          <a:p>
            <a:pPr marL="0" indent="0">
              <a:buClr>
                <a:srgbClr val="679E2A"/>
              </a:buClr>
            </a:pPr>
            <a:endParaRPr lang="pt-BR" sz="1000" dirty="0" smtClean="0"/>
          </a:p>
          <a:p>
            <a:pPr marL="0" indent="0">
              <a:buClr>
                <a:srgbClr val="679E2A"/>
              </a:buClr>
            </a:pPr>
            <a:endParaRPr lang="pt-BR" sz="1000" dirty="0" smtClean="0"/>
          </a:p>
          <a:p>
            <a:pPr marL="0" indent="0">
              <a:buClr>
                <a:srgbClr val="679E2A"/>
              </a:buClr>
            </a:pPr>
            <a:endParaRPr lang="pt-BR" sz="1000" dirty="0"/>
          </a:p>
          <a:p>
            <a:pPr marL="0" indent="0">
              <a:buClr>
                <a:srgbClr val="679E2A"/>
              </a:buClr>
            </a:pPr>
            <a:endParaRPr lang="pt-BR" sz="1000" dirty="0"/>
          </a:p>
        </p:txBody>
      </p:sp>
      <p:sp>
        <p:nvSpPr>
          <p:cNvPr id="4" name="Espaço Reservado para Número de Slide 3"/>
          <p:cNvSpPr>
            <a:spLocks noGrp="1"/>
          </p:cNvSpPr>
          <p:nvPr>
            <p:ph type="sldNum" sz="quarter" idx="12"/>
          </p:nvPr>
        </p:nvSpPr>
        <p:spPr/>
        <p:txBody>
          <a:bodyPr/>
          <a:lstStyle/>
          <a:p>
            <a:fld id="{3BE26D6F-0DF4-434B-8C42-6B387AD159A9}" type="slidenum">
              <a:rPr lang="pt-BR" smtClean="0"/>
              <a:pPr/>
              <a:t>14</a:t>
            </a:fld>
            <a:endParaRPr lang="pt-BR" dirty="0"/>
          </a:p>
        </p:txBody>
      </p:sp>
      <p:sp>
        <p:nvSpPr>
          <p:cNvPr id="6" name="Retângulo 5"/>
          <p:cNvSpPr/>
          <p:nvPr/>
        </p:nvSpPr>
        <p:spPr>
          <a:xfrm>
            <a:off x="597634" y="4211960"/>
            <a:ext cx="5374697" cy="707886"/>
          </a:xfrm>
          <a:prstGeom prst="rect">
            <a:avLst/>
          </a:prstGeom>
        </p:spPr>
        <p:txBody>
          <a:bodyPr wrap="square">
            <a:spAutoFit/>
          </a:bodyPr>
          <a:lstStyle/>
          <a:p>
            <a:endParaRPr lang="pt-BR" sz="1000" dirty="0">
              <a:solidFill>
                <a:srgbClr val="264F9E"/>
              </a:solidFill>
            </a:endParaRPr>
          </a:p>
          <a:p>
            <a:endParaRPr lang="pt-BR" sz="1000" dirty="0" smtClean="0">
              <a:solidFill>
                <a:srgbClr val="264F9E"/>
              </a:solidFill>
            </a:endParaRPr>
          </a:p>
          <a:p>
            <a:endParaRPr lang="pt-BR" sz="1000" dirty="0">
              <a:solidFill>
                <a:srgbClr val="264F9E"/>
              </a:solidFill>
            </a:endParaRPr>
          </a:p>
          <a:p>
            <a:pPr lvl="0"/>
            <a:endParaRPr lang="pt-BR" sz="1000" dirty="0">
              <a:solidFill>
                <a:srgbClr val="264F9E"/>
              </a:solidFill>
            </a:endParaRPr>
          </a:p>
        </p:txBody>
      </p:sp>
      <p:pic>
        <p:nvPicPr>
          <p:cNvPr id="23" name="Imagem 22"/>
          <p:cNvPicPr/>
          <p:nvPr/>
        </p:nvPicPr>
        <p:blipFill rotWithShape="1">
          <a:blip r:embed="rId2" cstate="print">
            <a:extLst>
              <a:ext uri="{28A0092B-C50C-407E-A947-70E740481C1C}">
                <a14:useLocalDpi xmlns:a14="http://schemas.microsoft.com/office/drawing/2010/main" val="0"/>
              </a:ext>
            </a:extLst>
          </a:blip>
          <a:srcRect l="10224" t="628" r="10407" b="1989"/>
          <a:stretch/>
        </p:blipFill>
        <p:spPr bwMode="auto">
          <a:xfrm>
            <a:off x="1962952" y="2123728"/>
            <a:ext cx="4490384" cy="2796118"/>
          </a:xfrm>
          <a:prstGeom prst="rect">
            <a:avLst/>
          </a:prstGeom>
          <a:noFill/>
          <a:ln>
            <a:noFill/>
          </a:ln>
          <a:extLst>
            <a:ext uri="{53640926-AAD7-44D8-BBD7-CCE9431645EC}">
              <a14:shadowObscured xmlns:a14="http://schemas.microsoft.com/office/drawing/2010/main"/>
            </a:ext>
          </a:extLst>
        </p:spPr>
      </p:pic>
      <p:sp>
        <p:nvSpPr>
          <p:cNvPr id="19" name="Texto explicativo retangular com cantos arredondados 18"/>
          <p:cNvSpPr/>
          <p:nvPr/>
        </p:nvSpPr>
        <p:spPr>
          <a:xfrm>
            <a:off x="3926950" y="3923928"/>
            <a:ext cx="1692189" cy="426155"/>
          </a:xfrm>
          <a:prstGeom prst="wedgeRoundRectCallout">
            <a:avLst>
              <a:gd name="adj1" fmla="val -31152"/>
              <a:gd name="adj2" fmla="val -86512"/>
              <a:gd name="adj3" fmla="val 16667"/>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pt-BR" sz="900" b="1" dirty="0" smtClean="0">
                <a:solidFill>
                  <a:srgbClr val="FF0000"/>
                </a:solidFill>
              </a:rPr>
              <a:t>Advogados </a:t>
            </a:r>
            <a:r>
              <a:rPr lang="pt-BR" sz="900" b="1" dirty="0">
                <a:solidFill>
                  <a:srgbClr val="FF0000"/>
                </a:solidFill>
              </a:rPr>
              <a:t>e Interessados  cadastrados no processo. </a:t>
            </a:r>
          </a:p>
        </p:txBody>
      </p:sp>
      <p:sp>
        <p:nvSpPr>
          <p:cNvPr id="13" name="Retângulo 12"/>
          <p:cNvSpPr/>
          <p:nvPr/>
        </p:nvSpPr>
        <p:spPr>
          <a:xfrm>
            <a:off x="1962952" y="2147144"/>
            <a:ext cx="4490384" cy="2772702"/>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Texto explicativo retangular com cantos arredondados 19"/>
          <p:cNvSpPr/>
          <p:nvPr/>
        </p:nvSpPr>
        <p:spPr>
          <a:xfrm>
            <a:off x="4689140" y="2267744"/>
            <a:ext cx="1728192" cy="768672"/>
          </a:xfrm>
          <a:prstGeom prst="wedgeRoundRectCallout">
            <a:avLst>
              <a:gd name="adj1" fmla="val 43435"/>
              <a:gd name="adj2" fmla="val 98302"/>
              <a:gd name="adj3" fmla="val 16667"/>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pt-BR" sz="900" b="1" dirty="0">
                <a:solidFill>
                  <a:srgbClr val="FF0000"/>
                </a:solidFill>
              </a:rPr>
              <a:t>Através desses ícones é possível EDITAR ou EXCLUIR advogado ou interessado que estão incluídos do processo. </a:t>
            </a:r>
          </a:p>
        </p:txBody>
      </p:sp>
      <p:sp>
        <p:nvSpPr>
          <p:cNvPr id="15" name="Texto explicativo retangular com cantos arredondados 14"/>
          <p:cNvSpPr/>
          <p:nvPr/>
        </p:nvSpPr>
        <p:spPr>
          <a:xfrm>
            <a:off x="260648" y="2051720"/>
            <a:ext cx="1683466" cy="864096"/>
          </a:xfrm>
          <a:prstGeom prst="wedgeRoundRectCallout">
            <a:avLst>
              <a:gd name="adj1" fmla="val 61930"/>
              <a:gd name="adj2" fmla="val 52662"/>
              <a:gd name="adj3" fmla="val 16667"/>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900" b="1" dirty="0">
                <a:solidFill>
                  <a:srgbClr val="FF0000"/>
                </a:solidFill>
              </a:rPr>
              <a:t>Para iniciar com o cadastro de advogado no sistema, é necessário clicar no ícone, em seguida buscar se já existe o cadastro da pessoa na ferramenta. </a:t>
            </a:r>
          </a:p>
        </p:txBody>
      </p:sp>
      <p:pic>
        <p:nvPicPr>
          <p:cNvPr id="27" name="Imagem 26"/>
          <p:cNvPicPr/>
          <p:nvPr/>
        </p:nvPicPr>
        <p:blipFill rotWithShape="1">
          <a:blip r:embed="rId3">
            <a:extLst>
              <a:ext uri="{28A0092B-C50C-407E-A947-70E740481C1C}">
                <a14:useLocalDpi xmlns:a14="http://schemas.microsoft.com/office/drawing/2010/main" val="0"/>
              </a:ext>
            </a:extLst>
          </a:blip>
          <a:srcRect l="11338" t="2059" r="11405" b="3087"/>
          <a:stretch/>
        </p:blipFill>
        <p:spPr bwMode="auto">
          <a:xfrm>
            <a:off x="908720" y="5256076"/>
            <a:ext cx="5184576" cy="3204356"/>
          </a:xfrm>
          <a:prstGeom prst="rect">
            <a:avLst/>
          </a:prstGeom>
          <a:noFill/>
          <a:ln>
            <a:noFill/>
          </a:ln>
        </p:spPr>
      </p:pic>
      <p:sp>
        <p:nvSpPr>
          <p:cNvPr id="17" name="Texto explicativo retangular com cantos arredondados 16"/>
          <p:cNvSpPr/>
          <p:nvPr/>
        </p:nvSpPr>
        <p:spPr>
          <a:xfrm>
            <a:off x="4195159" y="5378177"/>
            <a:ext cx="1826129" cy="360040"/>
          </a:xfrm>
          <a:prstGeom prst="wedgeRoundRectCallout">
            <a:avLst>
              <a:gd name="adj1" fmla="val -1254"/>
              <a:gd name="adj2" fmla="val 86258"/>
              <a:gd name="adj3" fmla="val 16667"/>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just"/>
            <a:r>
              <a:rPr lang="pt-BR" sz="900" b="1" dirty="0" smtClean="0">
                <a:solidFill>
                  <a:srgbClr val="FF0000"/>
                </a:solidFill>
              </a:rPr>
              <a:t>Consultar se já existe o cadastro do advogado no </a:t>
            </a:r>
            <a:r>
              <a:rPr lang="pt-BR" sz="900" b="1" dirty="0">
                <a:solidFill>
                  <a:srgbClr val="FF0000"/>
                </a:solidFill>
              </a:rPr>
              <a:t>sistema.</a:t>
            </a:r>
          </a:p>
        </p:txBody>
      </p:sp>
      <p:sp>
        <p:nvSpPr>
          <p:cNvPr id="14" name="Retângulo 13"/>
          <p:cNvSpPr/>
          <p:nvPr/>
        </p:nvSpPr>
        <p:spPr>
          <a:xfrm>
            <a:off x="908720" y="5256076"/>
            <a:ext cx="5184576" cy="3204356"/>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Texto explicativo retangular com cantos arredondados 17"/>
          <p:cNvSpPr/>
          <p:nvPr/>
        </p:nvSpPr>
        <p:spPr>
          <a:xfrm>
            <a:off x="1700808" y="5796136"/>
            <a:ext cx="2016224" cy="432048"/>
          </a:xfrm>
          <a:prstGeom prst="wedgeRoundRectCallout">
            <a:avLst>
              <a:gd name="adj1" fmla="val -71869"/>
              <a:gd name="adj2" fmla="val 140146"/>
              <a:gd name="adj3" fmla="val 16667"/>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just"/>
            <a:r>
              <a:rPr lang="pt-BR" sz="900" b="1" dirty="0" smtClean="0">
                <a:solidFill>
                  <a:srgbClr val="FF0000"/>
                </a:solidFill>
              </a:rPr>
              <a:t>Caso o advogado já seja cadastrado no sistema, selecioná-lo.  </a:t>
            </a:r>
            <a:endParaRPr lang="pt-BR" sz="900" b="1" dirty="0">
              <a:solidFill>
                <a:srgbClr val="FF0000"/>
              </a:solidFill>
            </a:endParaRPr>
          </a:p>
        </p:txBody>
      </p:sp>
      <p:sp>
        <p:nvSpPr>
          <p:cNvPr id="21" name="Texto explicativo retangular com cantos arredondados 20"/>
          <p:cNvSpPr/>
          <p:nvPr/>
        </p:nvSpPr>
        <p:spPr>
          <a:xfrm>
            <a:off x="4689140" y="6948263"/>
            <a:ext cx="1908212" cy="576065"/>
          </a:xfrm>
          <a:prstGeom prst="wedgeRoundRectCallout">
            <a:avLst>
              <a:gd name="adj1" fmla="val -62420"/>
              <a:gd name="adj2" fmla="val 29915"/>
              <a:gd name="adj3" fmla="val 16667"/>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pt-BR" sz="900" b="1" dirty="0" smtClean="0">
                <a:solidFill>
                  <a:srgbClr val="FF0000"/>
                </a:solidFill>
              </a:rPr>
              <a:t>Selecionar: Lista de tipos de qualificação: REPRESENTANTE LEGAL e em  tipos de interessado: ADVOGADO.  </a:t>
            </a:r>
            <a:endParaRPr lang="pt-BR" sz="900" b="1" dirty="0">
              <a:solidFill>
                <a:srgbClr val="FF0000"/>
              </a:solidFill>
            </a:endParaRPr>
          </a:p>
        </p:txBody>
      </p:sp>
    </p:spTree>
    <p:extLst>
      <p:ext uri="{BB962C8B-B14F-4D97-AF65-F5344CB8AC3E}">
        <p14:creationId xmlns:p14="http://schemas.microsoft.com/office/powerpoint/2010/main" val="26641293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Sessões</a:t>
            </a:r>
            <a:endParaRPr lang="pt-BR" dirty="0"/>
          </a:p>
        </p:txBody>
      </p:sp>
      <p:sp>
        <p:nvSpPr>
          <p:cNvPr id="3" name="Espaço Reservado para Conteúdo 2"/>
          <p:cNvSpPr>
            <a:spLocks noGrp="1"/>
          </p:cNvSpPr>
          <p:nvPr>
            <p:ph idx="1"/>
          </p:nvPr>
        </p:nvSpPr>
        <p:spPr>
          <a:xfrm>
            <a:off x="116632" y="899592"/>
            <a:ext cx="6597352" cy="8064896"/>
          </a:xfrm>
        </p:spPr>
        <p:txBody>
          <a:bodyPr/>
          <a:lstStyle/>
          <a:p>
            <a:r>
              <a:rPr lang="pt-BR" sz="1400" b="1" dirty="0" smtClean="0"/>
              <a:t>Editar Pauta</a:t>
            </a:r>
          </a:p>
          <a:p>
            <a:pPr marL="171450" indent="-171450">
              <a:buClr>
                <a:srgbClr val="679E2A"/>
              </a:buClr>
              <a:buFont typeface="Wingdings" panose="05000000000000000000" pitchFamily="2" charset="2"/>
              <a:buChar char="ü"/>
            </a:pPr>
            <a:r>
              <a:rPr lang="pt-BR" sz="1000" b="1" dirty="0" smtClean="0"/>
              <a:t>NOVO ADVOGADO NO SISTEMA </a:t>
            </a:r>
          </a:p>
          <a:p>
            <a:pPr marL="171450" indent="-171450">
              <a:buClr>
                <a:srgbClr val="679E2A"/>
              </a:buClr>
              <a:buFont typeface="Wingdings" panose="05000000000000000000" pitchFamily="2" charset="2"/>
              <a:buChar char="ü"/>
            </a:pPr>
            <a:r>
              <a:rPr lang="pt-BR" sz="1000" dirty="0" smtClean="0"/>
              <a:t>Se o advogado não estiver cadastrado no sistema, faça seu cadastro na tela abaixo: </a:t>
            </a:r>
          </a:p>
          <a:p>
            <a:pPr marL="171450" indent="-171450">
              <a:buClr>
                <a:srgbClr val="679E2A"/>
              </a:buClr>
              <a:buFont typeface="Wingdings" panose="05000000000000000000" pitchFamily="2" charset="2"/>
              <a:buChar char="ü"/>
            </a:pPr>
            <a:endParaRPr lang="pt-BR" sz="1000" b="1" dirty="0" smtClean="0"/>
          </a:p>
          <a:p>
            <a:pPr marL="171450" indent="-171450">
              <a:buClr>
                <a:srgbClr val="679E2A"/>
              </a:buClr>
              <a:buFont typeface="Wingdings" panose="05000000000000000000" pitchFamily="2" charset="2"/>
              <a:buChar char="ü"/>
            </a:pPr>
            <a:endParaRPr lang="pt-BR" sz="1000" dirty="0"/>
          </a:p>
          <a:p>
            <a:pPr marL="171450" indent="-171450">
              <a:buClr>
                <a:srgbClr val="679E2A"/>
              </a:buClr>
              <a:buFont typeface="Wingdings" panose="05000000000000000000" pitchFamily="2" charset="2"/>
              <a:buChar char="ü"/>
            </a:pPr>
            <a:endParaRPr lang="pt-BR" sz="1000" dirty="0"/>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endParaRPr lang="pt-BR" sz="1000" dirty="0"/>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endParaRPr lang="pt-BR" sz="1000" dirty="0"/>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endParaRPr lang="pt-BR" sz="1000" dirty="0"/>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endParaRPr lang="pt-BR" sz="1000" dirty="0"/>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endParaRPr lang="pt-BR" sz="1000" dirty="0"/>
          </a:p>
          <a:p>
            <a:pPr marL="171450" indent="-171450">
              <a:buClr>
                <a:srgbClr val="679E2A"/>
              </a:buClr>
              <a:buFont typeface="Wingdings" panose="05000000000000000000" pitchFamily="2" charset="2"/>
              <a:buChar char="ü"/>
            </a:pPr>
            <a:endParaRPr lang="pt-BR" sz="1000" dirty="0" smtClean="0"/>
          </a:p>
          <a:p>
            <a:pPr marL="0" indent="0">
              <a:buClr>
                <a:srgbClr val="679E2A"/>
              </a:buClr>
            </a:pPr>
            <a:endParaRPr lang="pt-BR" sz="1000" dirty="0" smtClean="0"/>
          </a:p>
          <a:p>
            <a:pPr marL="171450" indent="-171450">
              <a:buClr>
                <a:srgbClr val="679E2A"/>
              </a:buClr>
              <a:buFont typeface="Wingdings" panose="05000000000000000000" pitchFamily="2" charset="2"/>
              <a:buChar char="ü"/>
            </a:pPr>
            <a:r>
              <a:rPr lang="pt-BR" sz="1000" b="1" dirty="0" smtClean="0"/>
              <a:t>LISTAGEM DE INTERESSADOS/ ADVOGADOS</a:t>
            </a:r>
          </a:p>
          <a:p>
            <a:pPr marL="171450" indent="-171450">
              <a:buClr>
                <a:srgbClr val="679E2A"/>
              </a:buClr>
              <a:buFont typeface="Wingdings" panose="05000000000000000000" pitchFamily="2" charset="2"/>
              <a:buChar char="ü"/>
            </a:pPr>
            <a:r>
              <a:rPr lang="pt-BR" sz="1000" b="1" dirty="0" smtClean="0"/>
              <a:t>NOVO INTERESSADO NO SISTEMA</a:t>
            </a:r>
          </a:p>
          <a:p>
            <a:pPr marL="171450" indent="-171450">
              <a:buClr>
                <a:srgbClr val="679E2A"/>
              </a:buClr>
              <a:buFont typeface="Wingdings" panose="05000000000000000000" pitchFamily="2" charset="2"/>
              <a:buChar char="ü"/>
            </a:pPr>
            <a:endParaRPr lang="pt-BR" sz="1000" dirty="0"/>
          </a:p>
          <a:p>
            <a:pPr marL="171450" indent="-171450">
              <a:buClr>
                <a:srgbClr val="679E2A"/>
              </a:buClr>
              <a:buFont typeface="Wingdings" panose="05000000000000000000" pitchFamily="2" charset="2"/>
              <a:buChar char="ü"/>
            </a:pPr>
            <a:endParaRPr lang="pt-BR" sz="1000" dirty="0" smtClean="0"/>
          </a:p>
          <a:p>
            <a:pPr marL="0" indent="0">
              <a:buClr>
                <a:srgbClr val="679E2A"/>
              </a:buClr>
            </a:pPr>
            <a:endParaRPr lang="pt-BR" sz="1000" dirty="0"/>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endParaRPr lang="pt-BR" sz="1000" dirty="0"/>
          </a:p>
        </p:txBody>
      </p:sp>
      <p:sp>
        <p:nvSpPr>
          <p:cNvPr id="4" name="Espaço Reservado para Número de Slide 3"/>
          <p:cNvSpPr>
            <a:spLocks noGrp="1"/>
          </p:cNvSpPr>
          <p:nvPr>
            <p:ph type="sldNum" sz="quarter" idx="12"/>
          </p:nvPr>
        </p:nvSpPr>
        <p:spPr/>
        <p:txBody>
          <a:bodyPr/>
          <a:lstStyle/>
          <a:p>
            <a:fld id="{3BE26D6F-0DF4-434B-8C42-6B387AD159A9}" type="slidenum">
              <a:rPr lang="pt-BR" smtClean="0"/>
              <a:pPr/>
              <a:t>15</a:t>
            </a:fld>
            <a:endParaRPr lang="pt-BR" dirty="0"/>
          </a:p>
        </p:txBody>
      </p:sp>
      <p:pic>
        <p:nvPicPr>
          <p:cNvPr id="10" name="Imagem 9"/>
          <p:cNvPicPr/>
          <p:nvPr/>
        </p:nvPicPr>
        <p:blipFill rotWithShape="1">
          <a:blip r:embed="rId2"/>
          <a:srcRect l="14083" t="2559" r="10600" b="5201"/>
          <a:stretch/>
        </p:blipFill>
        <p:spPr>
          <a:xfrm>
            <a:off x="764704" y="2267744"/>
            <a:ext cx="5328592" cy="3096344"/>
          </a:xfrm>
          <a:prstGeom prst="rect">
            <a:avLst/>
          </a:prstGeom>
        </p:spPr>
      </p:pic>
      <p:sp>
        <p:nvSpPr>
          <p:cNvPr id="22" name="Texto explicativo retangular com cantos arredondados 21"/>
          <p:cNvSpPr/>
          <p:nvPr/>
        </p:nvSpPr>
        <p:spPr>
          <a:xfrm>
            <a:off x="1448781" y="4499992"/>
            <a:ext cx="2232247" cy="588665"/>
          </a:xfrm>
          <a:prstGeom prst="wedgeRoundRectCallout">
            <a:avLst>
              <a:gd name="adj1" fmla="val -68259"/>
              <a:gd name="adj2" fmla="val -60904"/>
              <a:gd name="adj3" fmla="val 16667"/>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just"/>
            <a:r>
              <a:rPr lang="pt-BR" sz="900" b="1" dirty="0" smtClean="0">
                <a:solidFill>
                  <a:srgbClr val="FF0000"/>
                </a:solidFill>
              </a:rPr>
              <a:t>Ao final do preenchimento SALVAR ou VOLTAR para confirmar as informações e retornar ao menu inicial.</a:t>
            </a:r>
            <a:endParaRPr lang="pt-BR" sz="900" b="1" dirty="0">
              <a:solidFill>
                <a:srgbClr val="FF0000"/>
              </a:solidFill>
            </a:endParaRPr>
          </a:p>
        </p:txBody>
      </p:sp>
      <p:sp>
        <p:nvSpPr>
          <p:cNvPr id="5" name="Retângulo 4"/>
          <p:cNvSpPr/>
          <p:nvPr/>
        </p:nvSpPr>
        <p:spPr>
          <a:xfrm>
            <a:off x="764704" y="2267744"/>
            <a:ext cx="5328592" cy="3096344"/>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Texto explicativo retangular com cantos arredondados 18"/>
          <p:cNvSpPr/>
          <p:nvPr/>
        </p:nvSpPr>
        <p:spPr>
          <a:xfrm>
            <a:off x="3933056" y="1804492"/>
            <a:ext cx="2376263" cy="864096"/>
          </a:xfrm>
          <a:prstGeom prst="wedgeRoundRectCallout">
            <a:avLst>
              <a:gd name="adj1" fmla="val -70123"/>
              <a:gd name="adj2" fmla="val 48024"/>
              <a:gd name="adj3" fmla="val 16667"/>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just"/>
            <a:r>
              <a:rPr lang="pt-BR" sz="900" b="1" dirty="0" smtClean="0">
                <a:solidFill>
                  <a:srgbClr val="FF0000"/>
                </a:solidFill>
              </a:rPr>
              <a:t>Preencher as informações: Pessoa </a:t>
            </a:r>
            <a:r>
              <a:rPr lang="pt-BR" sz="900" b="1" dirty="0">
                <a:solidFill>
                  <a:srgbClr val="FF0000"/>
                </a:solidFill>
              </a:rPr>
              <a:t>F</a:t>
            </a:r>
            <a:r>
              <a:rPr lang="pt-BR" sz="900" b="1" dirty="0" smtClean="0">
                <a:solidFill>
                  <a:srgbClr val="FF0000"/>
                </a:solidFill>
              </a:rPr>
              <a:t>ísica </a:t>
            </a:r>
            <a:r>
              <a:rPr lang="pt-BR" sz="900" b="1" dirty="0">
                <a:solidFill>
                  <a:srgbClr val="FF0000"/>
                </a:solidFill>
              </a:rPr>
              <a:t>ou </a:t>
            </a:r>
            <a:r>
              <a:rPr lang="pt-BR" sz="900" b="1" dirty="0" smtClean="0">
                <a:solidFill>
                  <a:srgbClr val="FF0000"/>
                </a:solidFill>
              </a:rPr>
              <a:t>Jurídica</a:t>
            </a:r>
            <a:r>
              <a:rPr lang="pt-BR" sz="900" b="1" dirty="0">
                <a:solidFill>
                  <a:srgbClr val="FF0000"/>
                </a:solidFill>
              </a:rPr>
              <a:t>, </a:t>
            </a:r>
            <a:r>
              <a:rPr lang="pt-BR" sz="900" b="1" dirty="0" smtClean="0">
                <a:solidFill>
                  <a:srgbClr val="FF0000"/>
                </a:solidFill>
              </a:rPr>
              <a:t>Nome</a:t>
            </a:r>
            <a:r>
              <a:rPr lang="pt-BR" sz="900" b="1" dirty="0">
                <a:solidFill>
                  <a:srgbClr val="FF0000"/>
                </a:solidFill>
              </a:rPr>
              <a:t>, </a:t>
            </a:r>
            <a:r>
              <a:rPr lang="pt-BR" sz="900" b="1" dirty="0" smtClean="0">
                <a:solidFill>
                  <a:srgbClr val="FF0000"/>
                </a:solidFill>
              </a:rPr>
              <a:t>CPF</a:t>
            </a:r>
            <a:r>
              <a:rPr lang="pt-BR" sz="900" b="1" dirty="0">
                <a:solidFill>
                  <a:srgbClr val="FF0000"/>
                </a:solidFill>
              </a:rPr>
              <a:t>, </a:t>
            </a:r>
            <a:r>
              <a:rPr lang="pt-BR" sz="900" b="1" dirty="0" smtClean="0">
                <a:solidFill>
                  <a:srgbClr val="FF0000"/>
                </a:solidFill>
              </a:rPr>
              <a:t>Sexo</a:t>
            </a:r>
            <a:r>
              <a:rPr lang="pt-BR" sz="900" b="1" dirty="0">
                <a:solidFill>
                  <a:srgbClr val="FF0000"/>
                </a:solidFill>
              </a:rPr>
              <a:t>, </a:t>
            </a:r>
            <a:r>
              <a:rPr lang="pt-BR" sz="900" b="1" dirty="0" smtClean="0">
                <a:solidFill>
                  <a:srgbClr val="FF0000"/>
                </a:solidFill>
              </a:rPr>
              <a:t>Data </a:t>
            </a:r>
            <a:r>
              <a:rPr lang="pt-BR" sz="900" b="1" dirty="0">
                <a:solidFill>
                  <a:srgbClr val="FF0000"/>
                </a:solidFill>
              </a:rPr>
              <a:t>de n</a:t>
            </a:r>
            <a:r>
              <a:rPr lang="pt-BR" sz="900" b="1" dirty="0" smtClean="0">
                <a:solidFill>
                  <a:srgbClr val="FF0000"/>
                </a:solidFill>
              </a:rPr>
              <a:t>ascimento</a:t>
            </a:r>
            <a:r>
              <a:rPr lang="pt-BR" sz="900" b="1" dirty="0">
                <a:solidFill>
                  <a:srgbClr val="FF0000"/>
                </a:solidFill>
              </a:rPr>
              <a:t>, </a:t>
            </a:r>
            <a:r>
              <a:rPr lang="pt-BR" sz="900" b="1" dirty="0" smtClean="0">
                <a:solidFill>
                  <a:srgbClr val="FF0000"/>
                </a:solidFill>
              </a:rPr>
              <a:t>Documentos </a:t>
            </a:r>
            <a:r>
              <a:rPr lang="pt-BR" sz="900" b="1" dirty="0">
                <a:solidFill>
                  <a:srgbClr val="FF0000"/>
                </a:solidFill>
              </a:rPr>
              <a:t>e seus respectivos números, </a:t>
            </a:r>
            <a:r>
              <a:rPr lang="pt-BR" sz="900" b="1" dirty="0" smtClean="0">
                <a:solidFill>
                  <a:srgbClr val="FF0000"/>
                </a:solidFill>
              </a:rPr>
              <a:t>Telefone</a:t>
            </a:r>
            <a:r>
              <a:rPr lang="pt-BR" sz="900" b="1" dirty="0">
                <a:solidFill>
                  <a:srgbClr val="FF0000"/>
                </a:solidFill>
              </a:rPr>
              <a:t>, </a:t>
            </a:r>
            <a:r>
              <a:rPr lang="pt-BR" sz="900" b="1" dirty="0" smtClean="0">
                <a:solidFill>
                  <a:srgbClr val="FF0000"/>
                </a:solidFill>
              </a:rPr>
              <a:t>E-mail</a:t>
            </a:r>
            <a:r>
              <a:rPr lang="pt-BR" sz="900" b="1" dirty="0">
                <a:solidFill>
                  <a:srgbClr val="FF0000"/>
                </a:solidFill>
              </a:rPr>
              <a:t>, </a:t>
            </a:r>
            <a:r>
              <a:rPr lang="pt-BR" sz="900" b="1" dirty="0" smtClean="0">
                <a:solidFill>
                  <a:srgbClr val="FF0000"/>
                </a:solidFill>
              </a:rPr>
              <a:t>Endereço </a:t>
            </a:r>
            <a:r>
              <a:rPr lang="pt-BR" sz="900" b="1" dirty="0">
                <a:solidFill>
                  <a:srgbClr val="FF0000"/>
                </a:solidFill>
              </a:rPr>
              <a:t>e a </a:t>
            </a:r>
            <a:r>
              <a:rPr lang="pt-BR" sz="900" b="1" dirty="0" smtClean="0">
                <a:solidFill>
                  <a:srgbClr val="FF0000"/>
                </a:solidFill>
              </a:rPr>
              <a:t>Situação </a:t>
            </a:r>
            <a:r>
              <a:rPr lang="pt-BR" sz="900" b="1" dirty="0">
                <a:solidFill>
                  <a:srgbClr val="FF0000"/>
                </a:solidFill>
              </a:rPr>
              <a:t>da pessoa no </a:t>
            </a:r>
            <a:r>
              <a:rPr lang="pt-BR" sz="900" b="1" dirty="0" smtClean="0">
                <a:solidFill>
                  <a:srgbClr val="FF0000"/>
                </a:solidFill>
              </a:rPr>
              <a:t>cadastro.</a:t>
            </a:r>
            <a:endParaRPr lang="pt-BR" sz="900" b="1" dirty="0">
              <a:solidFill>
                <a:srgbClr val="FF0000"/>
              </a:solidFill>
            </a:endParaRPr>
          </a:p>
        </p:txBody>
      </p:sp>
      <p:pic>
        <p:nvPicPr>
          <p:cNvPr id="13" name="Imagem 12"/>
          <p:cNvPicPr/>
          <p:nvPr/>
        </p:nvPicPr>
        <p:blipFill rotWithShape="1">
          <a:blip r:embed="rId3" cstate="print">
            <a:extLst>
              <a:ext uri="{28A0092B-C50C-407E-A947-70E740481C1C}">
                <a14:useLocalDpi xmlns:a14="http://schemas.microsoft.com/office/drawing/2010/main" val="0"/>
              </a:ext>
            </a:extLst>
          </a:blip>
          <a:srcRect l="6144" t="5654" r="6191" b="2634"/>
          <a:stretch/>
        </p:blipFill>
        <p:spPr bwMode="auto">
          <a:xfrm>
            <a:off x="1052736" y="6156176"/>
            <a:ext cx="4752528" cy="2376264"/>
          </a:xfrm>
          <a:prstGeom prst="rect">
            <a:avLst/>
          </a:prstGeom>
          <a:noFill/>
          <a:ln>
            <a:noFill/>
          </a:ln>
        </p:spPr>
      </p:pic>
      <p:sp>
        <p:nvSpPr>
          <p:cNvPr id="6" name="Retângulo 5"/>
          <p:cNvSpPr/>
          <p:nvPr/>
        </p:nvSpPr>
        <p:spPr>
          <a:xfrm>
            <a:off x="1052736" y="6156176"/>
            <a:ext cx="4752528" cy="2376264"/>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3" name="Texto explicativo retangular com cantos arredondados 22"/>
          <p:cNvSpPr/>
          <p:nvPr/>
        </p:nvSpPr>
        <p:spPr>
          <a:xfrm>
            <a:off x="2924944" y="6543178"/>
            <a:ext cx="2520280" cy="908458"/>
          </a:xfrm>
          <a:prstGeom prst="wedgeRoundRectCallout">
            <a:avLst>
              <a:gd name="adj1" fmla="val -60505"/>
              <a:gd name="adj2" fmla="val 66629"/>
              <a:gd name="adj3" fmla="val 16667"/>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just"/>
            <a:r>
              <a:rPr lang="pt-BR" sz="900" b="1" dirty="0" smtClean="0">
                <a:solidFill>
                  <a:srgbClr val="FF0000"/>
                </a:solidFill>
              </a:rPr>
              <a:t>O procedimento de inclusão de interessados é o mesmo utilizado para a inclusão de ADVOGADO, apresentado anteriormente. Também pode ser selecionado um ADVOGADO para o Interessado e preenchidas informações da procuração.</a:t>
            </a:r>
            <a:endParaRPr lang="pt-BR" sz="900" b="1" dirty="0">
              <a:solidFill>
                <a:srgbClr val="FF0000"/>
              </a:solidFill>
            </a:endParaRPr>
          </a:p>
        </p:txBody>
      </p:sp>
    </p:spTree>
    <p:extLst>
      <p:ext uri="{BB962C8B-B14F-4D97-AF65-F5344CB8AC3E}">
        <p14:creationId xmlns:p14="http://schemas.microsoft.com/office/powerpoint/2010/main" val="18788113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Sessões</a:t>
            </a:r>
            <a:endParaRPr lang="pt-BR" dirty="0"/>
          </a:p>
        </p:txBody>
      </p:sp>
      <p:sp>
        <p:nvSpPr>
          <p:cNvPr id="3" name="Espaço Reservado para Conteúdo 2"/>
          <p:cNvSpPr>
            <a:spLocks noGrp="1"/>
          </p:cNvSpPr>
          <p:nvPr>
            <p:ph idx="1"/>
          </p:nvPr>
        </p:nvSpPr>
        <p:spPr/>
        <p:txBody>
          <a:bodyPr/>
          <a:lstStyle/>
          <a:p>
            <a:r>
              <a:rPr lang="pt-BR" sz="1400" b="1" dirty="0" smtClean="0"/>
              <a:t>Editar Pauta</a:t>
            </a:r>
          </a:p>
          <a:p>
            <a:pPr algn="ctr"/>
            <a:endParaRPr lang="pt-BR" sz="1400" b="1" dirty="0" smtClean="0"/>
          </a:p>
          <a:p>
            <a:pPr>
              <a:buClr>
                <a:srgbClr val="679E2A"/>
              </a:buClr>
              <a:buFont typeface="Wingdings" panose="05000000000000000000" pitchFamily="2" charset="2"/>
              <a:buChar char="ü"/>
            </a:pPr>
            <a:r>
              <a:rPr lang="pt-BR" sz="1000" b="1" dirty="0" smtClean="0"/>
              <a:t>ORDENAÇÃO DE PROCESSOS NA PAUTA: </a:t>
            </a:r>
          </a:p>
          <a:p>
            <a:pPr>
              <a:buClr>
                <a:srgbClr val="679E2A"/>
              </a:buClr>
              <a:buFont typeface="Wingdings" panose="05000000000000000000" pitchFamily="2" charset="2"/>
              <a:buChar char="ü"/>
            </a:pPr>
            <a:r>
              <a:rPr lang="pt-BR" sz="1000" dirty="0"/>
              <a:t>Após clicar no ícone, é apresentada uma tela </a:t>
            </a:r>
            <a:r>
              <a:rPr lang="pt-BR" sz="1000" dirty="0" smtClean="0"/>
              <a:t>com as opções de parâmetros de ordenação da pauta. </a:t>
            </a:r>
            <a:endParaRPr lang="pt-BR" sz="1000" b="1" dirty="0" smtClean="0"/>
          </a:p>
          <a:p>
            <a:pPr>
              <a:buClr>
                <a:srgbClr val="679E2A"/>
              </a:buClr>
              <a:buFont typeface="Wingdings" panose="05000000000000000000" pitchFamily="2" charset="2"/>
              <a:buChar char="ü"/>
            </a:pPr>
            <a:r>
              <a:rPr lang="pt-BR" sz="1000" dirty="0" smtClean="0"/>
              <a:t>Na </a:t>
            </a:r>
            <a:r>
              <a:rPr lang="pt-BR" sz="1000" dirty="0"/>
              <a:t>coluna relacionada a </a:t>
            </a:r>
            <a:r>
              <a:rPr lang="pt-BR" sz="1000" b="1" dirty="0"/>
              <a:t>“Opções” </a:t>
            </a:r>
            <a:r>
              <a:rPr lang="pt-BR" sz="1000" dirty="0"/>
              <a:t>, clicar , segurar a opção e arrastar para a coluna </a:t>
            </a:r>
            <a:r>
              <a:rPr lang="pt-BR" sz="1000" b="1" dirty="0"/>
              <a:t>“Lista de ordenação”, </a:t>
            </a:r>
            <a:r>
              <a:rPr lang="pt-BR" sz="1000" dirty="0"/>
              <a:t>devendo ser realizada individualmente. Ao final clicar em </a:t>
            </a:r>
            <a:r>
              <a:rPr lang="pt-BR" sz="1000" b="1" dirty="0"/>
              <a:t>ORDENAR PAUTA </a:t>
            </a:r>
            <a:r>
              <a:rPr lang="pt-BR" sz="1000" dirty="0"/>
              <a:t>para confirmar as opções escolhidas ou </a:t>
            </a:r>
            <a:r>
              <a:rPr lang="pt-BR" sz="1000" b="1" dirty="0"/>
              <a:t>CANCELAR </a:t>
            </a:r>
            <a:r>
              <a:rPr lang="pt-BR" sz="1000" dirty="0"/>
              <a:t>o procedimento para voltar a tela de </a:t>
            </a:r>
            <a:r>
              <a:rPr lang="pt-BR" sz="1000" b="1" dirty="0"/>
              <a:t>“Gerenciar </a:t>
            </a:r>
            <a:r>
              <a:rPr lang="pt-BR" sz="1000" b="1" dirty="0" smtClean="0"/>
              <a:t>Pauta”.</a:t>
            </a:r>
            <a:endParaRPr lang="pt-BR" sz="1000" b="1" dirty="0"/>
          </a:p>
          <a:p>
            <a:pPr>
              <a:buClr>
                <a:srgbClr val="679E2A"/>
              </a:buClr>
              <a:buFont typeface="Wingdings" panose="05000000000000000000" pitchFamily="2" charset="2"/>
              <a:buChar char="ü"/>
            </a:pPr>
            <a:endParaRPr lang="pt-BR" sz="1000" b="1" dirty="0" smtClean="0"/>
          </a:p>
          <a:p>
            <a:pPr marL="0" indent="0">
              <a:buClr>
                <a:srgbClr val="679E2A"/>
              </a:buClr>
            </a:pPr>
            <a:endParaRPr lang="pt-BR" sz="1000" b="1" dirty="0"/>
          </a:p>
          <a:p>
            <a:pPr>
              <a:buClr>
                <a:srgbClr val="679E2A"/>
              </a:buClr>
              <a:buFont typeface="Wingdings" panose="05000000000000000000" pitchFamily="2" charset="2"/>
              <a:buChar char="ü"/>
            </a:pPr>
            <a:endParaRPr lang="pt-BR" sz="1000" b="1" dirty="0" smtClean="0"/>
          </a:p>
          <a:p>
            <a:pPr>
              <a:buClr>
                <a:srgbClr val="679E2A"/>
              </a:buClr>
              <a:buFont typeface="Wingdings" panose="05000000000000000000" pitchFamily="2" charset="2"/>
              <a:buChar char="ü"/>
            </a:pPr>
            <a:endParaRPr lang="pt-BR" sz="1000" b="1" dirty="0"/>
          </a:p>
          <a:p>
            <a:pPr>
              <a:buClr>
                <a:srgbClr val="679E2A"/>
              </a:buClr>
              <a:buFont typeface="Wingdings" panose="05000000000000000000" pitchFamily="2" charset="2"/>
              <a:buChar char="ü"/>
            </a:pPr>
            <a:endParaRPr lang="pt-BR" sz="1000" b="1" dirty="0" smtClean="0"/>
          </a:p>
          <a:p>
            <a:pPr>
              <a:buClr>
                <a:srgbClr val="679E2A"/>
              </a:buClr>
              <a:buFont typeface="Wingdings" panose="05000000000000000000" pitchFamily="2" charset="2"/>
              <a:buChar char="ü"/>
            </a:pPr>
            <a:endParaRPr lang="pt-BR" sz="1000" b="1" dirty="0"/>
          </a:p>
          <a:p>
            <a:pPr>
              <a:buClr>
                <a:srgbClr val="679E2A"/>
              </a:buClr>
              <a:buFont typeface="Wingdings" panose="05000000000000000000" pitchFamily="2" charset="2"/>
              <a:buChar char="ü"/>
            </a:pPr>
            <a:endParaRPr lang="pt-BR" sz="1000" b="1" dirty="0" smtClean="0"/>
          </a:p>
          <a:p>
            <a:pPr>
              <a:buClr>
                <a:srgbClr val="679E2A"/>
              </a:buClr>
              <a:buFont typeface="Wingdings" panose="05000000000000000000" pitchFamily="2" charset="2"/>
              <a:buChar char="ü"/>
            </a:pPr>
            <a:endParaRPr lang="pt-BR" sz="1000" b="1" dirty="0"/>
          </a:p>
          <a:p>
            <a:pPr>
              <a:buClr>
                <a:srgbClr val="679E2A"/>
              </a:buClr>
              <a:buFont typeface="Wingdings" panose="05000000000000000000" pitchFamily="2" charset="2"/>
              <a:buChar char="ü"/>
            </a:pPr>
            <a:endParaRPr lang="pt-BR" sz="1000" b="1" dirty="0" smtClean="0"/>
          </a:p>
          <a:p>
            <a:pPr>
              <a:buClr>
                <a:srgbClr val="679E2A"/>
              </a:buClr>
              <a:buFont typeface="Wingdings" panose="05000000000000000000" pitchFamily="2" charset="2"/>
              <a:buChar char="ü"/>
            </a:pPr>
            <a:endParaRPr lang="pt-BR" sz="1000" b="1" dirty="0"/>
          </a:p>
          <a:p>
            <a:pPr>
              <a:buClr>
                <a:srgbClr val="679E2A"/>
              </a:buClr>
              <a:buFont typeface="Wingdings" panose="05000000000000000000" pitchFamily="2" charset="2"/>
              <a:buChar char="ü"/>
            </a:pPr>
            <a:endParaRPr lang="pt-BR" sz="1000" b="1" dirty="0" smtClean="0"/>
          </a:p>
          <a:p>
            <a:pPr>
              <a:buClr>
                <a:srgbClr val="679E2A"/>
              </a:buClr>
              <a:buFont typeface="Wingdings" panose="05000000000000000000" pitchFamily="2" charset="2"/>
              <a:buChar char="ü"/>
            </a:pPr>
            <a:endParaRPr lang="pt-BR" sz="1000" b="1" dirty="0"/>
          </a:p>
          <a:p>
            <a:pPr>
              <a:buClr>
                <a:srgbClr val="679E2A"/>
              </a:buClr>
              <a:buFont typeface="Wingdings" panose="05000000000000000000" pitchFamily="2" charset="2"/>
              <a:buChar char="ü"/>
            </a:pPr>
            <a:endParaRPr lang="pt-BR" sz="1000" b="1" dirty="0" smtClean="0"/>
          </a:p>
          <a:p>
            <a:pPr>
              <a:buClr>
                <a:srgbClr val="679E2A"/>
              </a:buClr>
              <a:buFont typeface="Wingdings" panose="05000000000000000000" pitchFamily="2" charset="2"/>
              <a:buChar char="ü"/>
            </a:pPr>
            <a:endParaRPr lang="pt-BR" sz="1000" b="1" dirty="0"/>
          </a:p>
          <a:p>
            <a:pPr>
              <a:buClr>
                <a:srgbClr val="679E2A"/>
              </a:buClr>
              <a:buFont typeface="Wingdings" panose="05000000000000000000" pitchFamily="2" charset="2"/>
              <a:buChar char="ü"/>
            </a:pPr>
            <a:endParaRPr lang="pt-BR" sz="1000" b="1" dirty="0" smtClean="0"/>
          </a:p>
          <a:p>
            <a:pPr>
              <a:buClr>
                <a:srgbClr val="679E2A"/>
              </a:buClr>
              <a:buFont typeface="Wingdings" panose="05000000000000000000" pitchFamily="2" charset="2"/>
              <a:buChar char="ü"/>
            </a:pPr>
            <a:endParaRPr lang="pt-BR" sz="1000" b="1" dirty="0"/>
          </a:p>
          <a:p>
            <a:pPr>
              <a:buClr>
                <a:srgbClr val="679E2A"/>
              </a:buClr>
              <a:buFont typeface="Wingdings" panose="05000000000000000000" pitchFamily="2" charset="2"/>
              <a:buChar char="ü"/>
            </a:pPr>
            <a:endParaRPr lang="pt-BR" sz="1000" b="1" dirty="0" smtClean="0"/>
          </a:p>
          <a:p>
            <a:pPr>
              <a:buClr>
                <a:srgbClr val="679E2A"/>
              </a:buClr>
              <a:buFont typeface="Wingdings" panose="05000000000000000000" pitchFamily="2" charset="2"/>
              <a:buChar char="ü"/>
            </a:pPr>
            <a:endParaRPr lang="pt-BR" sz="1400" b="1" dirty="0" smtClean="0"/>
          </a:p>
          <a:p>
            <a:pPr marL="0" indent="0" algn="ctr"/>
            <a:endParaRPr lang="pt-BR" sz="1400" b="1" dirty="0" smtClean="0"/>
          </a:p>
          <a:p>
            <a:pPr marL="0" indent="0" algn="ctr"/>
            <a:endParaRPr lang="pt-BR" sz="1400" b="1" dirty="0"/>
          </a:p>
          <a:p>
            <a:pPr marL="0" indent="0" algn="ctr"/>
            <a:endParaRPr lang="pt-BR" sz="1400" b="1" dirty="0" smtClean="0"/>
          </a:p>
          <a:p>
            <a:pPr marL="0" indent="0" algn="ctr"/>
            <a:endParaRPr lang="pt-BR" sz="1400" b="1" dirty="0"/>
          </a:p>
          <a:p>
            <a:pPr marL="0" indent="0" algn="ctr"/>
            <a:endParaRPr lang="pt-BR" sz="1400" b="1" dirty="0" smtClean="0"/>
          </a:p>
          <a:p>
            <a:pPr marL="0" indent="0" algn="ctr"/>
            <a:endParaRPr lang="pt-BR" sz="1400" b="1" dirty="0"/>
          </a:p>
          <a:p>
            <a:pPr marL="0" indent="0" algn="ctr"/>
            <a:endParaRPr lang="pt-BR" sz="1400" b="1" dirty="0" smtClean="0"/>
          </a:p>
          <a:p>
            <a:pPr marL="0" indent="0" algn="ctr"/>
            <a:endParaRPr lang="pt-BR" sz="1400" b="1" dirty="0"/>
          </a:p>
          <a:p>
            <a:pPr marL="0" indent="0" algn="ctr"/>
            <a:endParaRPr lang="pt-BR" sz="1400" b="1" dirty="0" smtClean="0"/>
          </a:p>
          <a:p>
            <a:pPr marL="0" indent="0" algn="ctr"/>
            <a:endParaRPr lang="pt-BR" sz="1400" b="1" dirty="0" smtClean="0"/>
          </a:p>
          <a:p>
            <a:pPr marL="0" indent="0" algn="ctr"/>
            <a:endParaRPr lang="pt-BR" sz="1400" b="1" dirty="0"/>
          </a:p>
          <a:p>
            <a:pPr marL="0" indent="0" algn="ctr"/>
            <a:endParaRPr lang="pt-BR" sz="1400" b="1" dirty="0" smtClean="0"/>
          </a:p>
          <a:p>
            <a:pPr marL="0" indent="0" algn="ctr"/>
            <a:endParaRPr lang="pt-BR" sz="1400" b="1" dirty="0"/>
          </a:p>
          <a:p>
            <a:pPr marL="0" indent="0" algn="ctr"/>
            <a:endParaRPr lang="pt-BR" sz="1000" dirty="0"/>
          </a:p>
          <a:p>
            <a:pPr marL="0" indent="0">
              <a:buClr>
                <a:srgbClr val="679E2A"/>
              </a:buClr>
            </a:pPr>
            <a:endParaRPr lang="pt-BR" sz="1000" dirty="0"/>
          </a:p>
          <a:p>
            <a:pPr marL="0" indent="0">
              <a:buClr>
                <a:srgbClr val="679E2A"/>
              </a:buClr>
            </a:pPr>
            <a:endParaRPr lang="pt-BR" sz="1000" dirty="0" smtClean="0"/>
          </a:p>
          <a:p>
            <a:pPr marL="0" indent="0">
              <a:buClr>
                <a:srgbClr val="679E2A"/>
              </a:buClr>
            </a:pPr>
            <a:endParaRPr lang="pt-BR" sz="1000" dirty="0"/>
          </a:p>
        </p:txBody>
      </p:sp>
      <p:sp>
        <p:nvSpPr>
          <p:cNvPr id="4" name="Espaço Reservado para Número de Slide 3"/>
          <p:cNvSpPr>
            <a:spLocks noGrp="1"/>
          </p:cNvSpPr>
          <p:nvPr>
            <p:ph type="sldNum" sz="quarter" idx="12"/>
          </p:nvPr>
        </p:nvSpPr>
        <p:spPr/>
        <p:txBody>
          <a:bodyPr/>
          <a:lstStyle/>
          <a:p>
            <a:fld id="{3BE26D6F-0DF4-434B-8C42-6B387AD159A9}" type="slidenum">
              <a:rPr lang="pt-BR" smtClean="0"/>
              <a:pPr/>
              <a:t>16</a:t>
            </a:fld>
            <a:endParaRPr lang="pt-BR" dirty="0"/>
          </a:p>
        </p:txBody>
      </p:sp>
      <p:sp>
        <p:nvSpPr>
          <p:cNvPr id="6" name="Retângulo 5"/>
          <p:cNvSpPr/>
          <p:nvPr/>
        </p:nvSpPr>
        <p:spPr>
          <a:xfrm>
            <a:off x="597634" y="4211960"/>
            <a:ext cx="5374697" cy="707886"/>
          </a:xfrm>
          <a:prstGeom prst="rect">
            <a:avLst/>
          </a:prstGeom>
        </p:spPr>
        <p:txBody>
          <a:bodyPr wrap="square">
            <a:spAutoFit/>
          </a:bodyPr>
          <a:lstStyle/>
          <a:p>
            <a:endParaRPr lang="pt-BR" sz="1000" dirty="0">
              <a:solidFill>
                <a:srgbClr val="264F9E"/>
              </a:solidFill>
            </a:endParaRPr>
          </a:p>
          <a:p>
            <a:endParaRPr lang="pt-BR" sz="1000" dirty="0" smtClean="0">
              <a:solidFill>
                <a:srgbClr val="264F9E"/>
              </a:solidFill>
            </a:endParaRPr>
          </a:p>
          <a:p>
            <a:endParaRPr lang="pt-BR" sz="1000" dirty="0">
              <a:solidFill>
                <a:srgbClr val="264F9E"/>
              </a:solidFill>
            </a:endParaRPr>
          </a:p>
          <a:p>
            <a:pPr lvl="0"/>
            <a:endParaRPr lang="pt-BR" sz="1000" dirty="0">
              <a:solidFill>
                <a:srgbClr val="264F9E"/>
              </a:solidFill>
            </a:endParaRPr>
          </a:p>
        </p:txBody>
      </p:sp>
      <p:pic>
        <p:nvPicPr>
          <p:cNvPr id="12" name="Imagem 11"/>
          <p:cNvPicPr/>
          <p:nvPr/>
        </p:nvPicPr>
        <p:blipFill>
          <a:blip r:embed="rId3"/>
          <a:stretch>
            <a:fillRect/>
          </a:stretch>
        </p:blipFill>
        <p:spPr>
          <a:xfrm>
            <a:off x="404664" y="3198048"/>
            <a:ext cx="6048672" cy="3894232"/>
          </a:xfrm>
          <a:prstGeom prst="rect">
            <a:avLst/>
          </a:prstGeom>
        </p:spPr>
      </p:pic>
      <p:sp>
        <p:nvSpPr>
          <p:cNvPr id="7" name="Retângulo 6"/>
          <p:cNvSpPr/>
          <p:nvPr/>
        </p:nvSpPr>
        <p:spPr>
          <a:xfrm>
            <a:off x="404664" y="3198048"/>
            <a:ext cx="6048672" cy="3894232"/>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Texto explicativo retangular com cantos arredondados 14"/>
          <p:cNvSpPr/>
          <p:nvPr/>
        </p:nvSpPr>
        <p:spPr>
          <a:xfrm>
            <a:off x="4923012" y="5436096"/>
            <a:ext cx="1360530" cy="720081"/>
          </a:xfrm>
          <a:prstGeom prst="wedgeRoundRectCallout">
            <a:avLst>
              <a:gd name="adj1" fmla="val -68011"/>
              <a:gd name="adj2" fmla="val -16153"/>
              <a:gd name="adj3" fmla="val 16667"/>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pt-BR" sz="900" b="1" dirty="0" smtClean="0">
                <a:solidFill>
                  <a:srgbClr val="FF0000"/>
                </a:solidFill>
              </a:rPr>
              <a:t>Clicar na opção escolhida, segurar e arrastar para a coluna “Lista de Ordenação”. </a:t>
            </a:r>
            <a:endParaRPr lang="pt-BR" sz="900" b="1" dirty="0">
              <a:solidFill>
                <a:srgbClr val="FF0000"/>
              </a:solidFill>
            </a:endParaRPr>
          </a:p>
        </p:txBody>
      </p:sp>
      <p:sp>
        <p:nvSpPr>
          <p:cNvPr id="17" name="Texto explicativo retangular com cantos arredondados 16"/>
          <p:cNvSpPr/>
          <p:nvPr/>
        </p:nvSpPr>
        <p:spPr>
          <a:xfrm>
            <a:off x="548680" y="5727361"/>
            <a:ext cx="1216862" cy="716847"/>
          </a:xfrm>
          <a:prstGeom prst="wedgeRoundRectCallout">
            <a:avLst>
              <a:gd name="adj1" fmla="val 129861"/>
              <a:gd name="adj2" fmla="val 62816"/>
              <a:gd name="adj3" fmla="val 16667"/>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pt-BR" sz="900" b="1" dirty="0" smtClean="0">
                <a:solidFill>
                  <a:srgbClr val="FF0000"/>
                </a:solidFill>
              </a:rPr>
              <a:t>Marcar ‘SIM’, caso queira que os processos sejam numerados na pauta.</a:t>
            </a:r>
            <a:endParaRPr lang="pt-BR" sz="900" b="1" dirty="0">
              <a:solidFill>
                <a:srgbClr val="FF0000"/>
              </a:solidFill>
            </a:endParaRPr>
          </a:p>
        </p:txBody>
      </p:sp>
      <p:sp>
        <p:nvSpPr>
          <p:cNvPr id="18" name="Texto explicativo retangular com cantos arredondados 17"/>
          <p:cNvSpPr/>
          <p:nvPr/>
        </p:nvSpPr>
        <p:spPr>
          <a:xfrm>
            <a:off x="3429000" y="6740624"/>
            <a:ext cx="2376264" cy="639688"/>
          </a:xfrm>
          <a:prstGeom prst="wedgeRoundRectCallout">
            <a:avLst>
              <a:gd name="adj1" fmla="val -68171"/>
              <a:gd name="adj2" fmla="val -38819"/>
              <a:gd name="adj3" fmla="val 16667"/>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pt-BR" sz="900" b="1" dirty="0" smtClean="0">
                <a:solidFill>
                  <a:srgbClr val="FF0000"/>
                </a:solidFill>
              </a:rPr>
              <a:t>Ao final clicar em ORDENAR PAUTA para confirmar as informações ou CANCELAR para retornar ao “Gerenciar Pauta”.</a:t>
            </a:r>
            <a:endParaRPr lang="pt-BR" sz="900" b="1" dirty="0">
              <a:solidFill>
                <a:srgbClr val="FF0000"/>
              </a:solidFill>
            </a:endParaRPr>
          </a:p>
        </p:txBody>
      </p:sp>
    </p:spTree>
    <p:extLst>
      <p:ext uri="{BB962C8B-B14F-4D97-AF65-F5344CB8AC3E}">
        <p14:creationId xmlns:p14="http://schemas.microsoft.com/office/powerpoint/2010/main" val="9984181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Sessões</a:t>
            </a:r>
            <a:endParaRPr lang="pt-BR" dirty="0"/>
          </a:p>
        </p:txBody>
      </p:sp>
      <p:sp>
        <p:nvSpPr>
          <p:cNvPr id="3" name="Espaço Reservado para Conteúdo 2"/>
          <p:cNvSpPr>
            <a:spLocks noGrp="1"/>
          </p:cNvSpPr>
          <p:nvPr>
            <p:ph idx="1"/>
          </p:nvPr>
        </p:nvSpPr>
        <p:spPr/>
        <p:txBody>
          <a:bodyPr/>
          <a:lstStyle/>
          <a:p>
            <a:r>
              <a:rPr lang="pt-BR" sz="1400" b="1" dirty="0" smtClean="0"/>
              <a:t>Editar Pauta</a:t>
            </a:r>
          </a:p>
          <a:p>
            <a:endParaRPr lang="pt-BR" sz="1400" b="1" dirty="0" smtClean="0"/>
          </a:p>
          <a:p>
            <a:pPr>
              <a:buClr>
                <a:srgbClr val="679E2A"/>
              </a:buClr>
              <a:buFont typeface="Wingdings" panose="05000000000000000000" pitchFamily="2" charset="2"/>
              <a:buChar char="ü"/>
            </a:pPr>
            <a:r>
              <a:rPr lang="pt-BR" sz="1000" b="1" dirty="0" smtClean="0"/>
              <a:t>GERAR IMPRESSÃO DA PAUTA DETALHADA</a:t>
            </a:r>
          </a:p>
          <a:p>
            <a:pPr>
              <a:buClr>
                <a:srgbClr val="679E2A"/>
              </a:buClr>
              <a:buFont typeface="Wingdings" panose="05000000000000000000" pitchFamily="2" charset="2"/>
              <a:buChar char="ü"/>
            </a:pPr>
            <a:r>
              <a:rPr lang="pt-BR" sz="1000" dirty="0" smtClean="0"/>
              <a:t>Pauta contendo espaços para anotações durante a sessão, de acordo com os tipos dos processos. </a:t>
            </a:r>
          </a:p>
          <a:p>
            <a:pPr marL="0" indent="0">
              <a:buClr>
                <a:srgbClr val="679E2A"/>
              </a:buClr>
            </a:pPr>
            <a:r>
              <a:rPr lang="pt-BR" sz="1000" b="1" dirty="0" smtClean="0">
                <a:solidFill>
                  <a:srgbClr val="FF0000"/>
                </a:solidFill>
              </a:rPr>
              <a:t>****** Verificar , parece que está gerando o relatório  da Pauta para D.O no botão da Pauta Detalhada.</a:t>
            </a:r>
          </a:p>
          <a:p>
            <a:pPr marL="0" indent="0">
              <a:buClr>
                <a:srgbClr val="679E2A"/>
              </a:buClr>
            </a:pPr>
            <a:endParaRPr lang="pt-BR" sz="1000" dirty="0"/>
          </a:p>
          <a:p>
            <a:pPr>
              <a:buClr>
                <a:srgbClr val="679E2A"/>
              </a:buClr>
              <a:buFont typeface="Wingdings" panose="05000000000000000000" pitchFamily="2" charset="2"/>
              <a:buChar char="ü"/>
            </a:pPr>
            <a:r>
              <a:rPr lang="pt-BR" sz="1000" b="1" dirty="0" smtClean="0"/>
              <a:t>GERAR </a:t>
            </a:r>
            <a:r>
              <a:rPr lang="pt-BR" sz="1000" b="1" dirty="0"/>
              <a:t>IMPRESSÃO DA PAUTA PARA D.O.</a:t>
            </a:r>
          </a:p>
          <a:p>
            <a:pPr>
              <a:buClr>
                <a:srgbClr val="679E2A"/>
              </a:buClr>
              <a:buFont typeface="Wingdings" panose="05000000000000000000" pitchFamily="2" charset="2"/>
              <a:buChar char="ü"/>
            </a:pPr>
            <a:r>
              <a:rPr lang="pt-BR" sz="1000" dirty="0"/>
              <a:t>Antes de ocorrer a Sessão, deve-se gerar um arquivo com as informações dos processos  para que seja publicada a pauta,  a publicação deve ocorrer até 48 horas antes da ocorrência da sessão</a:t>
            </a:r>
            <a:r>
              <a:rPr lang="pt-BR" sz="1000" dirty="0" smtClean="0"/>
              <a:t>.</a:t>
            </a:r>
          </a:p>
          <a:p>
            <a:pPr marL="0" indent="0">
              <a:buClr>
                <a:srgbClr val="679E2A"/>
              </a:buClr>
            </a:pPr>
            <a:r>
              <a:rPr lang="pt-BR" sz="1000" b="1" dirty="0">
                <a:solidFill>
                  <a:srgbClr val="FF0000"/>
                </a:solidFill>
              </a:rPr>
              <a:t>****** Verificar</a:t>
            </a:r>
            <a:endParaRPr lang="pt-BR" sz="1000" dirty="0"/>
          </a:p>
          <a:p>
            <a:pPr>
              <a:buClr>
                <a:srgbClr val="679E2A"/>
              </a:buClr>
              <a:buFont typeface="Wingdings" panose="05000000000000000000" pitchFamily="2" charset="2"/>
              <a:buChar char="ü"/>
            </a:pPr>
            <a:r>
              <a:rPr lang="pt-BR" sz="1000" b="1" dirty="0" smtClean="0"/>
              <a:t>GERAR IMPRESSÃO DE C.I. </a:t>
            </a:r>
          </a:p>
          <a:p>
            <a:pPr marL="0" indent="0">
              <a:buClr>
                <a:srgbClr val="679E2A"/>
              </a:buClr>
            </a:pPr>
            <a:r>
              <a:rPr lang="pt-BR" sz="1000" b="1" dirty="0">
                <a:solidFill>
                  <a:srgbClr val="FF0000"/>
                </a:solidFill>
              </a:rPr>
              <a:t>****** </a:t>
            </a:r>
            <a:r>
              <a:rPr lang="pt-BR" sz="1000" b="1" dirty="0" smtClean="0">
                <a:solidFill>
                  <a:srgbClr val="FF0000"/>
                </a:solidFill>
              </a:rPr>
              <a:t>Verificar o texto para esse relatório.</a:t>
            </a:r>
            <a:endParaRPr lang="pt-BR" sz="1000" dirty="0"/>
          </a:p>
          <a:p>
            <a:pPr marL="0" indent="0">
              <a:buClr>
                <a:srgbClr val="679E2A"/>
              </a:buClr>
            </a:pPr>
            <a:endParaRPr lang="pt-BR" sz="1000" b="1" dirty="0" smtClean="0"/>
          </a:p>
          <a:p>
            <a:pPr marL="0" indent="0" algn="ctr"/>
            <a:endParaRPr lang="pt-BR" sz="1400" b="1" dirty="0" smtClean="0"/>
          </a:p>
          <a:p>
            <a:pPr marL="0" indent="0" algn="ctr"/>
            <a:endParaRPr lang="pt-BR" sz="1400" b="1" dirty="0" smtClean="0"/>
          </a:p>
          <a:p>
            <a:pPr marL="0" indent="0">
              <a:buClr>
                <a:srgbClr val="679E2A"/>
              </a:buClr>
            </a:pPr>
            <a:endParaRPr lang="pt-BR" sz="1000" dirty="0"/>
          </a:p>
          <a:p>
            <a:pPr marL="0" indent="0">
              <a:buClr>
                <a:srgbClr val="679E2A"/>
              </a:buClr>
            </a:pPr>
            <a:endParaRPr lang="pt-BR" sz="1000" dirty="0" smtClean="0"/>
          </a:p>
          <a:p>
            <a:pPr marL="0" indent="0">
              <a:buClr>
                <a:srgbClr val="679E2A"/>
              </a:buClr>
            </a:pPr>
            <a:endParaRPr lang="pt-BR" sz="1000" dirty="0"/>
          </a:p>
        </p:txBody>
      </p:sp>
      <p:sp>
        <p:nvSpPr>
          <p:cNvPr id="4" name="Espaço Reservado para Número de Slide 3"/>
          <p:cNvSpPr>
            <a:spLocks noGrp="1"/>
          </p:cNvSpPr>
          <p:nvPr>
            <p:ph type="sldNum" sz="quarter" idx="12"/>
          </p:nvPr>
        </p:nvSpPr>
        <p:spPr/>
        <p:txBody>
          <a:bodyPr/>
          <a:lstStyle/>
          <a:p>
            <a:fld id="{3BE26D6F-0DF4-434B-8C42-6B387AD159A9}" type="slidenum">
              <a:rPr lang="pt-BR" smtClean="0"/>
              <a:pPr/>
              <a:t>17</a:t>
            </a:fld>
            <a:endParaRPr lang="pt-BR" dirty="0"/>
          </a:p>
        </p:txBody>
      </p:sp>
      <p:sp>
        <p:nvSpPr>
          <p:cNvPr id="6" name="Retângulo 5"/>
          <p:cNvSpPr/>
          <p:nvPr/>
        </p:nvSpPr>
        <p:spPr>
          <a:xfrm>
            <a:off x="597634" y="4211960"/>
            <a:ext cx="5374697" cy="707886"/>
          </a:xfrm>
          <a:prstGeom prst="rect">
            <a:avLst/>
          </a:prstGeom>
        </p:spPr>
        <p:txBody>
          <a:bodyPr wrap="square">
            <a:spAutoFit/>
          </a:bodyPr>
          <a:lstStyle/>
          <a:p>
            <a:endParaRPr lang="pt-BR" sz="1000" dirty="0">
              <a:solidFill>
                <a:srgbClr val="264F9E"/>
              </a:solidFill>
            </a:endParaRPr>
          </a:p>
          <a:p>
            <a:endParaRPr lang="pt-BR" sz="1000" dirty="0" smtClean="0">
              <a:solidFill>
                <a:srgbClr val="264F9E"/>
              </a:solidFill>
            </a:endParaRPr>
          </a:p>
          <a:p>
            <a:endParaRPr lang="pt-BR" sz="1000" dirty="0">
              <a:solidFill>
                <a:srgbClr val="264F9E"/>
              </a:solidFill>
            </a:endParaRPr>
          </a:p>
          <a:p>
            <a:pPr lvl="0"/>
            <a:endParaRPr lang="pt-BR" sz="1000" dirty="0">
              <a:solidFill>
                <a:srgbClr val="264F9E"/>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999" y="4442792"/>
            <a:ext cx="6121345" cy="3441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tângulo 4"/>
          <p:cNvSpPr/>
          <p:nvPr/>
        </p:nvSpPr>
        <p:spPr>
          <a:xfrm>
            <a:off x="403999" y="4442792"/>
            <a:ext cx="6121345" cy="3441576"/>
          </a:xfrm>
          <a:prstGeom prst="rect">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1674" y="7380312"/>
            <a:ext cx="66675" cy="100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3059" y="7488216"/>
            <a:ext cx="57150" cy="95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33456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Sessões</a:t>
            </a:r>
            <a:endParaRPr lang="pt-BR" dirty="0"/>
          </a:p>
        </p:txBody>
      </p:sp>
      <p:sp>
        <p:nvSpPr>
          <p:cNvPr id="3" name="Espaço Reservado para Conteúdo 2"/>
          <p:cNvSpPr>
            <a:spLocks noGrp="1"/>
          </p:cNvSpPr>
          <p:nvPr>
            <p:ph idx="1"/>
          </p:nvPr>
        </p:nvSpPr>
        <p:spPr>
          <a:xfrm>
            <a:off x="188640" y="899592"/>
            <a:ext cx="6525344" cy="7632848"/>
          </a:xfrm>
        </p:spPr>
        <p:txBody>
          <a:bodyPr/>
          <a:lstStyle/>
          <a:p>
            <a:r>
              <a:rPr lang="pt-BR" sz="1400" b="1" dirty="0" smtClean="0"/>
              <a:t>Editar Pauta</a:t>
            </a:r>
          </a:p>
          <a:p>
            <a:pPr algn="ctr"/>
            <a:endParaRPr lang="pt-BR" sz="1400" b="1" dirty="0" smtClean="0"/>
          </a:p>
          <a:p>
            <a:pPr marL="171450" indent="-171450">
              <a:buClr>
                <a:srgbClr val="679E2A"/>
              </a:buClr>
              <a:buFont typeface="Wingdings" panose="05000000000000000000" pitchFamily="2" charset="2"/>
              <a:buChar char="ü"/>
            </a:pPr>
            <a:r>
              <a:rPr lang="pt-BR" sz="1000" b="1" dirty="0" smtClean="0"/>
              <a:t>PRÉ-PARECER,         </a:t>
            </a:r>
            <a:r>
              <a:rPr lang="pt-BR" sz="1000" dirty="0"/>
              <a:t> </a:t>
            </a:r>
            <a:r>
              <a:rPr lang="pt-BR" sz="1000" dirty="0" smtClean="0"/>
              <a:t> Se necessário, podem ser cadastrados pré-pareceres antes da ocorrência da Sessão. Essa </a:t>
            </a:r>
            <a:r>
              <a:rPr lang="pt-BR" sz="1000" dirty="0"/>
              <a:t>opção será apresentada </a:t>
            </a:r>
            <a:r>
              <a:rPr lang="pt-BR" sz="1000" dirty="0" smtClean="0"/>
              <a:t>na tela </a:t>
            </a:r>
            <a:r>
              <a:rPr lang="pt-BR" sz="1000" dirty="0"/>
              <a:t>onde é possível visualizar os </a:t>
            </a:r>
            <a:r>
              <a:rPr lang="pt-BR" sz="1000" dirty="0" smtClean="0"/>
              <a:t>gestores e interessados </a:t>
            </a:r>
            <a:r>
              <a:rPr lang="pt-BR" sz="1000" dirty="0"/>
              <a:t>do processo, </a:t>
            </a:r>
            <a:r>
              <a:rPr lang="pt-BR" sz="1000" dirty="0" smtClean="0"/>
              <a:t>já definidos em LISTAR JULGADOS.</a:t>
            </a:r>
          </a:p>
          <a:p>
            <a:pPr marL="171450" indent="-171450">
              <a:buClr>
                <a:srgbClr val="679E2A"/>
              </a:buClr>
              <a:buFont typeface="Wingdings" panose="05000000000000000000" pitchFamily="2" charset="2"/>
              <a:buChar char="ü"/>
            </a:pPr>
            <a:endParaRPr lang="pt-BR" sz="1000" b="1" dirty="0"/>
          </a:p>
          <a:p>
            <a:pPr marL="0" indent="0">
              <a:buClr>
                <a:srgbClr val="679E2A"/>
              </a:buClr>
            </a:pPr>
            <a:r>
              <a:rPr lang="pt-BR" sz="1000" b="1" dirty="0" smtClean="0"/>
              <a:t> </a:t>
            </a:r>
            <a:endParaRPr lang="pt-BR" sz="1000" b="1" dirty="0"/>
          </a:p>
          <a:p>
            <a:pPr marL="171450" indent="-171450">
              <a:buClr>
                <a:srgbClr val="679E2A"/>
              </a:buClr>
              <a:buFont typeface="Wingdings" panose="05000000000000000000" pitchFamily="2" charset="2"/>
              <a:buChar char="ü"/>
            </a:pPr>
            <a:endParaRPr lang="pt-BR" sz="1000" b="1" dirty="0" smtClean="0"/>
          </a:p>
          <a:p>
            <a:pPr marL="171450" indent="-171450">
              <a:buClr>
                <a:srgbClr val="679E2A"/>
              </a:buClr>
              <a:buFont typeface="Wingdings" panose="05000000000000000000" pitchFamily="2" charset="2"/>
              <a:buChar char="ü"/>
            </a:pPr>
            <a:endParaRPr lang="pt-BR" sz="1000" b="1" dirty="0" smtClean="0"/>
          </a:p>
          <a:p>
            <a:pPr marL="171450" indent="-171450">
              <a:buClr>
                <a:srgbClr val="679E2A"/>
              </a:buClr>
              <a:buFont typeface="Wingdings" panose="05000000000000000000" pitchFamily="2" charset="2"/>
              <a:buChar char="ü"/>
            </a:pPr>
            <a:endParaRPr lang="pt-BR" sz="1000" b="1" dirty="0" smtClean="0"/>
          </a:p>
          <a:p>
            <a:pPr marL="171450" indent="-171450">
              <a:buClr>
                <a:srgbClr val="679E2A"/>
              </a:buClr>
              <a:buFont typeface="Wingdings" panose="05000000000000000000" pitchFamily="2" charset="2"/>
              <a:buChar char="ü"/>
            </a:pPr>
            <a:endParaRPr lang="pt-BR" sz="1000" dirty="0"/>
          </a:p>
          <a:p>
            <a:pPr marL="171450" indent="-171450">
              <a:buClr>
                <a:srgbClr val="679E2A"/>
              </a:buClr>
              <a:buFont typeface="Wingdings" panose="05000000000000000000" pitchFamily="2" charset="2"/>
              <a:buChar char="ü"/>
            </a:pPr>
            <a:endParaRPr lang="pt-BR" sz="1000" dirty="0"/>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endParaRPr lang="pt-BR" sz="1000" dirty="0"/>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endParaRPr lang="pt-BR" sz="1000" dirty="0"/>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endParaRPr lang="pt-BR" sz="1000" dirty="0"/>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endParaRPr lang="pt-BR" sz="1000" dirty="0"/>
          </a:p>
          <a:p>
            <a:pPr marL="0" indent="0">
              <a:buClr>
                <a:srgbClr val="679E2A"/>
              </a:buClr>
            </a:pPr>
            <a:endParaRPr lang="pt-BR" sz="1000" dirty="0" smtClean="0"/>
          </a:p>
          <a:p>
            <a:pPr marL="0" indent="0">
              <a:buClr>
                <a:srgbClr val="679E2A"/>
              </a:buClr>
            </a:pPr>
            <a:endParaRPr lang="pt-BR" sz="1000" dirty="0" smtClean="0"/>
          </a:p>
          <a:p>
            <a:pPr marL="0" indent="0">
              <a:buClr>
                <a:srgbClr val="679E2A"/>
              </a:buClr>
            </a:pPr>
            <a:endParaRPr lang="pt-BR" sz="1000" dirty="0" smtClean="0"/>
          </a:p>
          <a:p>
            <a:pPr marL="171450" indent="-171450">
              <a:buClr>
                <a:srgbClr val="679E2A"/>
              </a:buClr>
              <a:buFont typeface="Wingdings" panose="05000000000000000000" pitchFamily="2" charset="2"/>
              <a:buChar char="ü"/>
            </a:pPr>
            <a:endParaRPr lang="pt-BR" sz="1000" dirty="0"/>
          </a:p>
          <a:p>
            <a:pPr marL="171450" indent="-171450">
              <a:buClr>
                <a:srgbClr val="679E2A"/>
              </a:buClr>
              <a:buFont typeface="Wingdings" panose="05000000000000000000" pitchFamily="2" charset="2"/>
              <a:buChar char="ü"/>
            </a:pPr>
            <a:endParaRPr lang="pt-BR" sz="1000" dirty="0" smtClean="0"/>
          </a:p>
          <a:p>
            <a:pPr marL="0" indent="0">
              <a:buClr>
                <a:srgbClr val="679E2A"/>
              </a:buClr>
            </a:pPr>
            <a:endParaRPr lang="pt-BR" sz="1000" dirty="0"/>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endParaRPr lang="pt-BR" sz="1000" dirty="0"/>
          </a:p>
        </p:txBody>
      </p:sp>
      <p:sp>
        <p:nvSpPr>
          <p:cNvPr id="4" name="Espaço Reservado para Número de Slide 3"/>
          <p:cNvSpPr>
            <a:spLocks noGrp="1"/>
          </p:cNvSpPr>
          <p:nvPr>
            <p:ph type="sldNum" sz="quarter" idx="12"/>
          </p:nvPr>
        </p:nvSpPr>
        <p:spPr/>
        <p:txBody>
          <a:bodyPr/>
          <a:lstStyle/>
          <a:p>
            <a:fld id="{3BE26D6F-0DF4-434B-8C42-6B387AD159A9}" type="slidenum">
              <a:rPr lang="pt-BR" smtClean="0"/>
              <a:pPr/>
              <a:t>18</a:t>
            </a:fld>
            <a:endParaRPr lang="pt-BR"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8787" y="1475656"/>
            <a:ext cx="205997" cy="229766"/>
          </a:xfrm>
          <a:prstGeom prst="rect">
            <a:avLst/>
          </a:prstGeom>
          <a:noFill/>
          <a:ln w="9525">
            <a:solidFill>
              <a:srgbClr val="002060"/>
            </a:solidFill>
            <a:miter lim="800000"/>
            <a:headEnd/>
            <a:tailEnd/>
          </a:ln>
          <a:extLst>
            <a:ext uri="{909E8E84-426E-40DD-AFC4-6F175D3DCCD1}">
              <a14:hiddenFill xmlns:a14="http://schemas.microsoft.com/office/drawing/2010/main">
                <a:solidFill>
                  <a:schemeClr val="accent1"/>
                </a:solidFill>
              </a14:hiddenFill>
            </a:ext>
          </a:extLst>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173" y="2483768"/>
            <a:ext cx="6121345" cy="3441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tângulo 5"/>
          <p:cNvSpPr/>
          <p:nvPr/>
        </p:nvSpPr>
        <p:spPr>
          <a:xfrm>
            <a:off x="371173" y="2483768"/>
            <a:ext cx="6121345" cy="3441576"/>
          </a:xfrm>
          <a:prstGeom prst="rect">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Texto explicativo retangular com cantos arredondados 18"/>
          <p:cNvSpPr/>
          <p:nvPr/>
        </p:nvSpPr>
        <p:spPr>
          <a:xfrm>
            <a:off x="2996952" y="4644008"/>
            <a:ext cx="1584176" cy="432048"/>
          </a:xfrm>
          <a:prstGeom prst="wedgeRoundRectCallout">
            <a:avLst>
              <a:gd name="adj1" fmla="val 71027"/>
              <a:gd name="adj2" fmla="val 131459"/>
              <a:gd name="adj3" fmla="val 16667"/>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900" b="1" dirty="0">
                <a:solidFill>
                  <a:srgbClr val="FF0000"/>
                </a:solidFill>
              </a:rPr>
              <a:t>Inclusão de PRÉ-PARECER.</a:t>
            </a:r>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3204" y="5408091"/>
            <a:ext cx="66675" cy="100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3204" y="5523973"/>
            <a:ext cx="64757" cy="94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59674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Sessões</a:t>
            </a:r>
            <a:endParaRPr lang="pt-BR" dirty="0"/>
          </a:p>
        </p:txBody>
      </p:sp>
      <p:sp>
        <p:nvSpPr>
          <p:cNvPr id="3" name="Espaço Reservado para Conteúdo 2"/>
          <p:cNvSpPr>
            <a:spLocks noGrp="1"/>
          </p:cNvSpPr>
          <p:nvPr>
            <p:ph idx="1"/>
          </p:nvPr>
        </p:nvSpPr>
        <p:spPr>
          <a:xfrm>
            <a:off x="116632" y="899592"/>
            <a:ext cx="6597352" cy="7632848"/>
          </a:xfrm>
        </p:spPr>
        <p:txBody>
          <a:bodyPr/>
          <a:lstStyle/>
          <a:p>
            <a:r>
              <a:rPr lang="pt-BR" sz="1400" b="1" dirty="0" smtClean="0"/>
              <a:t>Editar Pauta</a:t>
            </a:r>
          </a:p>
          <a:p>
            <a:pPr marL="171450" indent="-171450">
              <a:buClr>
                <a:srgbClr val="679E2A"/>
              </a:buClr>
              <a:buFont typeface="Wingdings" panose="05000000000000000000" pitchFamily="2" charset="2"/>
              <a:buChar char="ü"/>
            </a:pPr>
            <a:endParaRPr lang="pt-BR" sz="1000" b="1" dirty="0"/>
          </a:p>
          <a:p>
            <a:pPr marL="171450" indent="-171450">
              <a:buClr>
                <a:srgbClr val="679E2A"/>
              </a:buClr>
              <a:buFont typeface="Wingdings" panose="05000000000000000000" pitchFamily="2" charset="2"/>
              <a:buChar char="ü"/>
            </a:pPr>
            <a:r>
              <a:rPr lang="pt-BR" sz="1000" b="1" dirty="0" smtClean="0"/>
              <a:t>PRÉ-PARECER DOS GESTORES</a:t>
            </a:r>
            <a:endParaRPr lang="pt-BR" sz="1000" b="1" dirty="0"/>
          </a:p>
          <a:p>
            <a:pPr marL="0" indent="0">
              <a:buClr>
                <a:srgbClr val="679E2A"/>
              </a:buClr>
            </a:pPr>
            <a:endParaRPr lang="pt-BR" sz="1000" b="1" dirty="0" smtClean="0"/>
          </a:p>
          <a:p>
            <a:pPr marL="0" indent="0">
              <a:buClr>
                <a:srgbClr val="679E2A"/>
              </a:buClr>
            </a:pPr>
            <a:r>
              <a:rPr lang="pt-BR" sz="1000" b="1" dirty="0" smtClean="0"/>
              <a:t> </a:t>
            </a:r>
            <a:endParaRPr lang="pt-BR" sz="1000" b="1" dirty="0"/>
          </a:p>
          <a:p>
            <a:pPr marL="171450" indent="-171450">
              <a:buClr>
                <a:srgbClr val="679E2A"/>
              </a:buClr>
              <a:buFont typeface="Wingdings" panose="05000000000000000000" pitchFamily="2" charset="2"/>
              <a:buChar char="ü"/>
            </a:pPr>
            <a:endParaRPr lang="pt-BR" sz="1000" b="1" dirty="0" smtClean="0"/>
          </a:p>
          <a:p>
            <a:pPr marL="171450" indent="-171450">
              <a:buClr>
                <a:srgbClr val="679E2A"/>
              </a:buClr>
              <a:buFont typeface="Wingdings" panose="05000000000000000000" pitchFamily="2" charset="2"/>
              <a:buChar char="ü"/>
            </a:pPr>
            <a:endParaRPr lang="pt-BR" sz="1000" b="1" dirty="0" smtClean="0"/>
          </a:p>
          <a:p>
            <a:pPr marL="171450" indent="-171450">
              <a:buClr>
                <a:srgbClr val="679E2A"/>
              </a:buClr>
              <a:buFont typeface="Wingdings" panose="05000000000000000000" pitchFamily="2" charset="2"/>
              <a:buChar char="ü"/>
            </a:pPr>
            <a:endParaRPr lang="pt-BR" sz="1000" b="1" dirty="0" smtClean="0"/>
          </a:p>
          <a:p>
            <a:pPr marL="171450" indent="-171450">
              <a:buClr>
                <a:srgbClr val="679E2A"/>
              </a:buClr>
              <a:buFont typeface="Wingdings" panose="05000000000000000000" pitchFamily="2" charset="2"/>
              <a:buChar char="ü"/>
            </a:pPr>
            <a:endParaRPr lang="pt-BR" sz="1000" dirty="0"/>
          </a:p>
          <a:p>
            <a:pPr marL="171450" indent="-171450">
              <a:buClr>
                <a:srgbClr val="679E2A"/>
              </a:buClr>
              <a:buFont typeface="Wingdings" panose="05000000000000000000" pitchFamily="2" charset="2"/>
              <a:buChar char="ü"/>
            </a:pPr>
            <a:endParaRPr lang="pt-BR" sz="1000" dirty="0"/>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endParaRPr lang="pt-BR" sz="1000" dirty="0"/>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endParaRPr lang="pt-BR" sz="1000" dirty="0"/>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endParaRPr lang="pt-BR" sz="1000" dirty="0"/>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endParaRPr lang="pt-BR" sz="1000" dirty="0"/>
          </a:p>
          <a:p>
            <a:pPr marL="171450" indent="-171450">
              <a:buClr>
                <a:srgbClr val="679E2A"/>
              </a:buClr>
              <a:buFont typeface="Wingdings" panose="05000000000000000000" pitchFamily="2" charset="2"/>
              <a:buChar char="ü"/>
            </a:pPr>
            <a:endParaRPr lang="pt-BR" sz="1000" dirty="0" smtClean="0"/>
          </a:p>
          <a:p>
            <a:pPr marL="0" indent="0">
              <a:buClr>
                <a:srgbClr val="679E2A"/>
              </a:buClr>
            </a:pPr>
            <a:endParaRPr lang="pt-BR" sz="1000" dirty="0" smtClean="0"/>
          </a:p>
          <a:p>
            <a:pPr marL="0" indent="0">
              <a:buClr>
                <a:srgbClr val="679E2A"/>
              </a:buClr>
            </a:pPr>
            <a:endParaRPr lang="pt-BR" sz="1000" dirty="0" smtClean="0"/>
          </a:p>
          <a:p>
            <a:pPr marL="171450" indent="-171450">
              <a:buClr>
                <a:srgbClr val="679E2A"/>
              </a:buClr>
              <a:buFont typeface="Wingdings" panose="05000000000000000000" pitchFamily="2" charset="2"/>
              <a:buChar char="ü"/>
            </a:pPr>
            <a:endParaRPr lang="pt-BR" sz="1000" dirty="0"/>
          </a:p>
          <a:p>
            <a:pPr marL="171450" indent="-171450">
              <a:buClr>
                <a:srgbClr val="679E2A"/>
              </a:buClr>
              <a:buFont typeface="Wingdings" panose="05000000000000000000" pitchFamily="2" charset="2"/>
              <a:buChar char="ü"/>
            </a:pPr>
            <a:endParaRPr lang="pt-BR" sz="1000" dirty="0" smtClean="0"/>
          </a:p>
          <a:p>
            <a:pPr marL="0" indent="0">
              <a:buClr>
                <a:srgbClr val="679E2A"/>
              </a:buClr>
            </a:pPr>
            <a:endParaRPr lang="pt-BR" sz="1000" dirty="0"/>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endParaRPr lang="pt-BR" sz="1000" dirty="0"/>
          </a:p>
        </p:txBody>
      </p:sp>
      <p:sp>
        <p:nvSpPr>
          <p:cNvPr id="4" name="Espaço Reservado para Número de Slide 3"/>
          <p:cNvSpPr>
            <a:spLocks noGrp="1"/>
          </p:cNvSpPr>
          <p:nvPr>
            <p:ph type="sldNum" sz="quarter" idx="12"/>
          </p:nvPr>
        </p:nvSpPr>
        <p:spPr/>
        <p:txBody>
          <a:bodyPr/>
          <a:lstStyle/>
          <a:p>
            <a:fld id="{3BE26D6F-0DF4-434B-8C42-6B387AD159A9}" type="slidenum">
              <a:rPr lang="pt-BR" smtClean="0"/>
              <a:pPr/>
              <a:t>19</a:t>
            </a:fld>
            <a:endParaRPr lang="pt-BR" dirty="0"/>
          </a:p>
        </p:txBody>
      </p:sp>
      <p:pic>
        <p:nvPicPr>
          <p:cNvPr id="19" name="Imagem 18"/>
          <p:cNvPicPr/>
          <p:nvPr/>
        </p:nvPicPr>
        <p:blipFill>
          <a:blip r:embed="rId2">
            <a:extLst>
              <a:ext uri="{28A0092B-C50C-407E-A947-70E740481C1C}">
                <a14:useLocalDpi xmlns:a14="http://schemas.microsoft.com/office/drawing/2010/main" val="0"/>
              </a:ext>
            </a:extLst>
          </a:blip>
          <a:srcRect/>
          <a:stretch>
            <a:fillRect/>
          </a:stretch>
        </p:blipFill>
        <p:spPr bwMode="auto">
          <a:xfrm>
            <a:off x="692696" y="1835696"/>
            <a:ext cx="5832648" cy="3456384"/>
          </a:xfrm>
          <a:prstGeom prst="rect">
            <a:avLst/>
          </a:prstGeom>
          <a:noFill/>
          <a:ln>
            <a:noFill/>
          </a:ln>
        </p:spPr>
      </p:pic>
      <p:sp>
        <p:nvSpPr>
          <p:cNvPr id="5" name="Retângulo 4"/>
          <p:cNvSpPr/>
          <p:nvPr/>
        </p:nvSpPr>
        <p:spPr>
          <a:xfrm>
            <a:off x="692696" y="1835696"/>
            <a:ext cx="5832648" cy="3456384"/>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exto explicativo retangular com cantos arredondados 15"/>
          <p:cNvSpPr/>
          <p:nvPr/>
        </p:nvSpPr>
        <p:spPr>
          <a:xfrm>
            <a:off x="2528900" y="2339752"/>
            <a:ext cx="936104" cy="432048"/>
          </a:xfrm>
          <a:prstGeom prst="wedgeRoundRectCallout">
            <a:avLst>
              <a:gd name="adj1" fmla="val -103928"/>
              <a:gd name="adj2" fmla="val 3050"/>
              <a:gd name="adj3" fmla="val 16667"/>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pt-BR" sz="900" b="1" dirty="0" smtClean="0">
                <a:solidFill>
                  <a:srgbClr val="FF0000"/>
                </a:solidFill>
              </a:rPr>
              <a:t>Interessados do processo.</a:t>
            </a:r>
            <a:endParaRPr lang="pt-BR" sz="900" b="1" dirty="0">
              <a:solidFill>
                <a:srgbClr val="FF0000"/>
              </a:solidFill>
            </a:endParaRPr>
          </a:p>
        </p:txBody>
      </p:sp>
      <p:sp>
        <p:nvSpPr>
          <p:cNvPr id="17" name="Texto explicativo retangular com cantos arredondados 16"/>
          <p:cNvSpPr/>
          <p:nvPr/>
        </p:nvSpPr>
        <p:spPr>
          <a:xfrm>
            <a:off x="4509120" y="1979712"/>
            <a:ext cx="1440160" cy="576064"/>
          </a:xfrm>
          <a:prstGeom prst="wedgeRoundRectCallout">
            <a:avLst>
              <a:gd name="adj1" fmla="val -76084"/>
              <a:gd name="adj2" fmla="val 52874"/>
              <a:gd name="adj3" fmla="val 16667"/>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pt-BR" sz="900" b="1" dirty="0" smtClean="0">
                <a:solidFill>
                  <a:srgbClr val="FF0000"/>
                </a:solidFill>
              </a:rPr>
              <a:t>Processos apensados ao processo incluído na sessão.</a:t>
            </a:r>
            <a:endParaRPr lang="pt-BR" sz="900" b="1" dirty="0">
              <a:solidFill>
                <a:srgbClr val="FF0000"/>
              </a:solidFill>
            </a:endParaRPr>
          </a:p>
        </p:txBody>
      </p:sp>
      <p:sp>
        <p:nvSpPr>
          <p:cNvPr id="11" name="Texto explicativo retangular com cantos arredondados 10"/>
          <p:cNvSpPr/>
          <p:nvPr/>
        </p:nvSpPr>
        <p:spPr>
          <a:xfrm>
            <a:off x="332657" y="3131840"/>
            <a:ext cx="1224135" cy="550937"/>
          </a:xfrm>
          <a:prstGeom prst="wedgeRoundRectCallout">
            <a:avLst>
              <a:gd name="adj1" fmla="val 62741"/>
              <a:gd name="adj2" fmla="val 16909"/>
              <a:gd name="adj3" fmla="val 16667"/>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pt-BR" sz="900" b="1" dirty="0">
                <a:solidFill>
                  <a:srgbClr val="FF0000"/>
                </a:solidFill>
              </a:rPr>
              <a:t>Incluir pré-pareceres para GESTORES.</a:t>
            </a:r>
          </a:p>
        </p:txBody>
      </p:sp>
      <p:sp>
        <p:nvSpPr>
          <p:cNvPr id="14" name="Texto explicativo retangular com cantos arredondados 13"/>
          <p:cNvSpPr/>
          <p:nvPr/>
        </p:nvSpPr>
        <p:spPr>
          <a:xfrm>
            <a:off x="332656" y="3923928"/>
            <a:ext cx="1296144" cy="590550"/>
          </a:xfrm>
          <a:prstGeom prst="wedgeRoundRectCallout">
            <a:avLst>
              <a:gd name="adj1" fmla="val 56789"/>
              <a:gd name="adj2" fmla="val -3564"/>
              <a:gd name="adj3" fmla="val 16667"/>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pt-BR" sz="900" b="1" dirty="0">
                <a:solidFill>
                  <a:srgbClr val="FF0000"/>
                </a:solidFill>
              </a:rPr>
              <a:t>Incluir pré-pareceres para INTERESSADOS.</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230" y="6195662"/>
            <a:ext cx="6301122" cy="1904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tângulo 5"/>
          <p:cNvSpPr/>
          <p:nvPr/>
        </p:nvSpPr>
        <p:spPr>
          <a:xfrm>
            <a:off x="296230" y="6195662"/>
            <a:ext cx="6301122" cy="1904731"/>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Texto explicativo retangular com cantos arredondados 12"/>
          <p:cNvSpPr/>
          <p:nvPr/>
        </p:nvSpPr>
        <p:spPr>
          <a:xfrm>
            <a:off x="512676" y="5642198"/>
            <a:ext cx="2232247" cy="432048"/>
          </a:xfrm>
          <a:prstGeom prst="wedgeRoundRectCallout">
            <a:avLst>
              <a:gd name="adj1" fmla="val -18014"/>
              <a:gd name="adj2" fmla="val 142823"/>
              <a:gd name="adj3" fmla="val 16667"/>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pt-BR" sz="900" b="1" dirty="0">
                <a:solidFill>
                  <a:srgbClr val="FF0000"/>
                </a:solidFill>
              </a:rPr>
              <a:t>Incluir as informações de: Autor, Gestor, Parecer, Julgamento e Detalhamento.</a:t>
            </a:r>
          </a:p>
        </p:txBody>
      </p:sp>
      <p:sp>
        <p:nvSpPr>
          <p:cNvPr id="15" name="Texto explicativo retangular com cantos arredondados 14"/>
          <p:cNvSpPr/>
          <p:nvPr/>
        </p:nvSpPr>
        <p:spPr>
          <a:xfrm>
            <a:off x="1189045" y="7740352"/>
            <a:ext cx="2232247" cy="466696"/>
          </a:xfrm>
          <a:prstGeom prst="wedgeRoundRectCallout">
            <a:avLst>
              <a:gd name="adj1" fmla="val -66914"/>
              <a:gd name="adj2" fmla="val -64209"/>
              <a:gd name="adj3" fmla="val 16667"/>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pt-BR" sz="900" b="1" dirty="0">
                <a:solidFill>
                  <a:srgbClr val="FF0000"/>
                </a:solidFill>
              </a:rPr>
              <a:t>SALVAR ou CANCELAR as informações inseridas.</a:t>
            </a:r>
          </a:p>
        </p:txBody>
      </p:sp>
    </p:spTree>
    <p:extLst>
      <p:ext uri="{BB962C8B-B14F-4D97-AF65-F5344CB8AC3E}">
        <p14:creationId xmlns:p14="http://schemas.microsoft.com/office/powerpoint/2010/main" val="20361005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descr="capa4.jpg"/>
          <p:cNvPicPr>
            <a:picLocks noChangeAspect="1"/>
          </p:cNvPicPr>
          <p:nvPr/>
        </p:nvPicPr>
        <p:blipFill>
          <a:blip r:embed="rId3" cstate="print"/>
          <a:srcRect l="29866" r="13943"/>
          <a:stretch>
            <a:fillRect/>
          </a:stretch>
        </p:blipFill>
        <p:spPr>
          <a:xfrm>
            <a:off x="0" y="0"/>
            <a:ext cx="6858000" cy="9144000"/>
          </a:xfrm>
          <a:prstGeom prst="rect">
            <a:avLst/>
          </a:prstGeom>
        </p:spPr>
      </p:pic>
      <p:sp>
        <p:nvSpPr>
          <p:cNvPr id="30" name="Arredondar Retângulo em um Canto Diagonal 29"/>
          <p:cNvSpPr/>
          <p:nvPr/>
        </p:nvSpPr>
        <p:spPr>
          <a:xfrm>
            <a:off x="1556792" y="1259632"/>
            <a:ext cx="3976442" cy="2880320"/>
          </a:xfrm>
          <a:prstGeom prst="round2DiagRect">
            <a:avLst>
              <a:gd name="adj1" fmla="val 30875"/>
              <a:gd name="adj2" fmla="val 0"/>
            </a:avLst>
          </a:prstGeom>
          <a:solidFill>
            <a:srgbClr val="E2F3D1">
              <a:alpha val="6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1" name="Imagem 30" descr="logotipo-assinatura.png"/>
          <p:cNvPicPr>
            <a:picLocks noChangeAspect="1"/>
          </p:cNvPicPr>
          <p:nvPr/>
        </p:nvPicPr>
        <p:blipFill>
          <a:blip r:embed="rId4" cstate="print"/>
          <a:stretch>
            <a:fillRect/>
          </a:stretch>
        </p:blipFill>
        <p:spPr>
          <a:xfrm>
            <a:off x="1916832" y="1475656"/>
            <a:ext cx="3383441" cy="1370956"/>
          </a:xfrm>
          <a:prstGeom prst="rect">
            <a:avLst/>
          </a:prstGeom>
        </p:spPr>
      </p:pic>
      <p:sp>
        <p:nvSpPr>
          <p:cNvPr id="32" name="Arredondar Retângulo em um Canto Diagonal 31"/>
          <p:cNvSpPr/>
          <p:nvPr/>
        </p:nvSpPr>
        <p:spPr>
          <a:xfrm>
            <a:off x="1556792" y="2843808"/>
            <a:ext cx="3888432" cy="1224136"/>
          </a:xfrm>
          <a:prstGeom prst="round2DiagRect">
            <a:avLst>
              <a:gd name="adj1" fmla="val 5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200"/>
              </a:spcBef>
            </a:pPr>
            <a:r>
              <a:rPr lang="pt-BR" sz="2400" b="1" dirty="0" smtClean="0">
                <a:solidFill>
                  <a:srgbClr val="264F9E"/>
                </a:solidFill>
              </a:rPr>
              <a:t>Material de Apoio</a:t>
            </a:r>
          </a:p>
          <a:p>
            <a:pPr algn="ctr">
              <a:spcBef>
                <a:spcPts val="1200"/>
              </a:spcBef>
            </a:pPr>
            <a:r>
              <a:rPr lang="pt-BR" sz="2400" b="1" dirty="0" smtClean="0">
                <a:solidFill>
                  <a:srgbClr val="264F9E"/>
                </a:solidFill>
              </a:rPr>
              <a:t>SESSÕES</a:t>
            </a:r>
            <a:endParaRPr lang="pt-BR" sz="2400" b="1" dirty="0">
              <a:solidFill>
                <a:srgbClr val="264F9E"/>
              </a:solidFill>
            </a:endParaRPr>
          </a:p>
        </p:txBody>
      </p:sp>
      <p:sp>
        <p:nvSpPr>
          <p:cNvPr id="38" name="Arredondar Retângulo em um Canto Diagonal 37"/>
          <p:cNvSpPr/>
          <p:nvPr/>
        </p:nvSpPr>
        <p:spPr>
          <a:xfrm>
            <a:off x="193626" y="6065040"/>
            <a:ext cx="3096344" cy="504055"/>
          </a:xfrm>
          <a:prstGeom prst="round2DiagRect">
            <a:avLst>
              <a:gd name="adj1" fmla="val 50000"/>
              <a:gd name="adj2" fmla="val 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200"/>
              </a:spcBef>
            </a:pPr>
            <a:r>
              <a:rPr lang="pt-BR" sz="1400" b="1" dirty="0" smtClean="0"/>
              <a:t>Criação de Pauta</a:t>
            </a:r>
            <a:endParaRPr lang="pt-BR" sz="1400" b="1" dirty="0"/>
          </a:p>
        </p:txBody>
      </p:sp>
      <p:sp>
        <p:nvSpPr>
          <p:cNvPr id="44" name="Arredondar Retângulo em um Canto Diagonal 43"/>
          <p:cNvSpPr/>
          <p:nvPr/>
        </p:nvSpPr>
        <p:spPr>
          <a:xfrm>
            <a:off x="2636912" y="6065040"/>
            <a:ext cx="648072" cy="504055"/>
          </a:xfrm>
          <a:prstGeom prst="round2DiagRect">
            <a:avLst>
              <a:gd name="adj1" fmla="val 5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spcBef>
                <a:spcPts val="1200"/>
              </a:spcBef>
            </a:pPr>
            <a:r>
              <a:rPr lang="pt-BR" sz="1400" b="1" dirty="0" smtClean="0"/>
              <a:t>  05</a:t>
            </a:r>
            <a:endParaRPr lang="pt-BR" sz="1400" b="1" dirty="0"/>
          </a:p>
        </p:txBody>
      </p:sp>
      <p:sp>
        <p:nvSpPr>
          <p:cNvPr id="51" name="Arredondar Retângulo em um Canto Diagonal 50"/>
          <p:cNvSpPr/>
          <p:nvPr/>
        </p:nvSpPr>
        <p:spPr>
          <a:xfrm>
            <a:off x="2780928" y="6300192"/>
            <a:ext cx="648072" cy="504055"/>
          </a:xfrm>
          <a:prstGeom prst="round2DiagRect">
            <a:avLst>
              <a:gd name="adj1" fmla="val 5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spcBef>
                <a:spcPts val="1200"/>
              </a:spcBef>
            </a:pPr>
            <a:endParaRPr lang="pt-BR" sz="1400" b="1" dirty="0"/>
          </a:p>
        </p:txBody>
      </p:sp>
      <p:sp>
        <p:nvSpPr>
          <p:cNvPr id="52" name="Arredondar Retângulo em um Canto Diagonal 51"/>
          <p:cNvSpPr/>
          <p:nvPr/>
        </p:nvSpPr>
        <p:spPr>
          <a:xfrm>
            <a:off x="6072240" y="4369456"/>
            <a:ext cx="648072" cy="504055"/>
          </a:xfrm>
          <a:prstGeom prst="round2DiagRect">
            <a:avLst>
              <a:gd name="adj1" fmla="val 5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spcBef>
                <a:spcPts val="1200"/>
              </a:spcBef>
            </a:pPr>
            <a:endParaRPr lang="pt-BR" sz="1400" b="1" dirty="0"/>
          </a:p>
        </p:txBody>
      </p:sp>
      <p:sp>
        <p:nvSpPr>
          <p:cNvPr id="57" name="Arredondar Retângulo em um Canto Diagonal 56"/>
          <p:cNvSpPr/>
          <p:nvPr/>
        </p:nvSpPr>
        <p:spPr>
          <a:xfrm>
            <a:off x="5949280" y="4572000"/>
            <a:ext cx="648072" cy="504055"/>
          </a:xfrm>
          <a:prstGeom prst="round2DiagRect">
            <a:avLst>
              <a:gd name="adj1" fmla="val 5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spcBef>
                <a:spcPts val="1200"/>
              </a:spcBef>
            </a:pPr>
            <a:endParaRPr lang="pt-BR" sz="1400" b="1" dirty="0"/>
          </a:p>
        </p:txBody>
      </p:sp>
      <p:sp>
        <p:nvSpPr>
          <p:cNvPr id="58" name="Arredondar Retângulo em um Canto Diagonal 57"/>
          <p:cNvSpPr/>
          <p:nvPr/>
        </p:nvSpPr>
        <p:spPr>
          <a:xfrm>
            <a:off x="5949280" y="5148064"/>
            <a:ext cx="648072" cy="504055"/>
          </a:xfrm>
          <a:prstGeom prst="round2DiagRect">
            <a:avLst>
              <a:gd name="adj1" fmla="val 5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spcBef>
                <a:spcPts val="1200"/>
              </a:spcBef>
            </a:pPr>
            <a:endParaRPr lang="pt-BR" sz="1400" b="1" dirty="0"/>
          </a:p>
        </p:txBody>
      </p:sp>
      <p:sp>
        <p:nvSpPr>
          <p:cNvPr id="59" name="Arredondar Retângulo em um Canto Diagonal 58"/>
          <p:cNvSpPr/>
          <p:nvPr/>
        </p:nvSpPr>
        <p:spPr>
          <a:xfrm>
            <a:off x="5949280" y="5724128"/>
            <a:ext cx="648072" cy="504055"/>
          </a:xfrm>
          <a:prstGeom prst="round2DiagRect">
            <a:avLst>
              <a:gd name="adj1" fmla="val 5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spcBef>
                <a:spcPts val="1200"/>
              </a:spcBef>
            </a:pPr>
            <a:r>
              <a:rPr lang="pt-BR" sz="1400" b="1" dirty="0" smtClean="0"/>
              <a:t>32</a:t>
            </a:r>
            <a:endParaRPr lang="pt-BR" sz="1400" b="1" dirty="0"/>
          </a:p>
        </p:txBody>
      </p:sp>
      <p:sp>
        <p:nvSpPr>
          <p:cNvPr id="60" name="Arredondar Retângulo em um Canto Diagonal 59"/>
          <p:cNvSpPr/>
          <p:nvPr/>
        </p:nvSpPr>
        <p:spPr>
          <a:xfrm>
            <a:off x="5949280" y="6300192"/>
            <a:ext cx="648072" cy="504055"/>
          </a:xfrm>
          <a:prstGeom prst="round2DiagRect">
            <a:avLst>
              <a:gd name="adj1" fmla="val 5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spcBef>
                <a:spcPts val="1200"/>
              </a:spcBef>
            </a:pPr>
            <a:endParaRPr lang="pt-BR" sz="1400" b="1" dirty="0"/>
          </a:p>
        </p:txBody>
      </p:sp>
      <p:sp>
        <p:nvSpPr>
          <p:cNvPr id="63" name="Arredondar Retângulo em um Canto Diagonal 62"/>
          <p:cNvSpPr/>
          <p:nvPr/>
        </p:nvSpPr>
        <p:spPr>
          <a:xfrm>
            <a:off x="193626" y="5262498"/>
            <a:ext cx="3096344" cy="504055"/>
          </a:xfrm>
          <a:prstGeom prst="round2DiagRect">
            <a:avLst>
              <a:gd name="adj1" fmla="val 50000"/>
              <a:gd name="adj2" fmla="val 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200"/>
              </a:spcBef>
            </a:pPr>
            <a:r>
              <a:rPr lang="pt-BR" sz="1400" b="1" dirty="0" smtClean="0"/>
              <a:t>Formação do Quórum</a:t>
            </a:r>
            <a:endParaRPr lang="pt-BR" sz="1400" b="1" dirty="0"/>
          </a:p>
        </p:txBody>
      </p:sp>
      <p:sp>
        <p:nvSpPr>
          <p:cNvPr id="64" name="Arredondar Retângulo em um Canto Diagonal 63"/>
          <p:cNvSpPr/>
          <p:nvPr/>
        </p:nvSpPr>
        <p:spPr>
          <a:xfrm>
            <a:off x="2636912" y="5255864"/>
            <a:ext cx="648072" cy="504055"/>
          </a:xfrm>
          <a:prstGeom prst="round2DiagRect">
            <a:avLst>
              <a:gd name="adj1" fmla="val 5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spcBef>
                <a:spcPts val="1200"/>
              </a:spcBef>
            </a:pPr>
            <a:r>
              <a:rPr lang="pt-BR" sz="1400" b="1" dirty="0" smtClean="0"/>
              <a:t>03</a:t>
            </a:r>
            <a:endParaRPr lang="pt-BR" sz="1400" b="1" dirty="0"/>
          </a:p>
        </p:txBody>
      </p:sp>
      <p:sp>
        <p:nvSpPr>
          <p:cNvPr id="25" name="Arredondar Retângulo em um Canto Diagonal 24"/>
          <p:cNvSpPr/>
          <p:nvPr/>
        </p:nvSpPr>
        <p:spPr>
          <a:xfrm>
            <a:off x="5949280" y="6873302"/>
            <a:ext cx="648072" cy="504055"/>
          </a:xfrm>
          <a:prstGeom prst="round2DiagRect">
            <a:avLst>
              <a:gd name="adj1" fmla="val 5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spcBef>
                <a:spcPts val="1200"/>
              </a:spcBef>
            </a:pPr>
            <a:endParaRPr lang="pt-BR" sz="1400" b="1" dirty="0"/>
          </a:p>
        </p:txBody>
      </p:sp>
      <p:sp>
        <p:nvSpPr>
          <p:cNvPr id="26" name="Arredondar Retângulo em um Canto Diagonal 25"/>
          <p:cNvSpPr/>
          <p:nvPr/>
        </p:nvSpPr>
        <p:spPr>
          <a:xfrm>
            <a:off x="5949280" y="7452319"/>
            <a:ext cx="648072" cy="504055"/>
          </a:xfrm>
          <a:prstGeom prst="round2DiagRect">
            <a:avLst>
              <a:gd name="adj1" fmla="val 5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spcBef>
                <a:spcPts val="1200"/>
              </a:spcBef>
            </a:pPr>
            <a:endParaRPr lang="pt-BR" sz="1400" b="1" dirty="0"/>
          </a:p>
        </p:txBody>
      </p:sp>
      <p:sp>
        <p:nvSpPr>
          <p:cNvPr id="18" name="Arredondar Retângulo em um Canto Diagonal 17"/>
          <p:cNvSpPr/>
          <p:nvPr/>
        </p:nvSpPr>
        <p:spPr>
          <a:xfrm>
            <a:off x="168313" y="6822174"/>
            <a:ext cx="3096344" cy="504055"/>
          </a:xfrm>
          <a:prstGeom prst="round2DiagRect">
            <a:avLst>
              <a:gd name="adj1" fmla="val 50000"/>
              <a:gd name="adj2" fmla="val 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200"/>
              </a:spcBef>
            </a:pPr>
            <a:r>
              <a:rPr lang="pt-BR" sz="1400" b="1" dirty="0" smtClean="0"/>
              <a:t>Incluir Processos na Pauta                06                                </a:t>
            </a:r>
            <a:endParaRPr lang="pt-BR" sz="1400" b="1" dirty="0"/>
          </a:p>
        </p:txBody>
      </p:sp>
      <p:sp>
        <p:nvSpPr>
          <p:cNvPr id="19" name="Arredondar Retângulo em um Canto Diagonal 18"/>
          <p:cNvSpPr/>
          <p:nvPr/>
        </p:nvSpPr>
        <p:spPr>
          <a:xfrm>
            <a:off x="168313" y="7596336"/>
            <a:ext cx="3096344" cy="504055"/>
          </a:xfrm>
          <a:prstGeom prst="round2DiagRect">
            <a:avLst>
              <a:gd name="adj1" fmla="val 50000"/>
              <a:gd name="adj2" fmla="val 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200"/>
              </a:spcBef>
            </a:pPr>
            <a:r>
              <a:rPr lang="pt-BR" sz="1400" b="1" dirty="0" smtClean="0"/>
              <a:t>Gerenciar Pauta                                  08</a:t>
            </a:r>
            <a:endParaRPr lang="pt-BR" sz="1400" b="1" dirty="0"/>
          </a:p>
        </p:txBody>
      </p:sp>
      <p:sp>
        <p:nvSpPr>
          <p:cNvPr id="20" name="Arredondar Retângulo em um Canto Diagonal 19"/>
          <p:cNvSpPr/>
          <p:nvPr/>
        </p:nvSpPr>
        <p:spPr>
          <a:xfrm>
            <a:off x="3533578" y="5250532"/>
            <a:ext cx="3096344" cy="504055"/>
          </a:xfrm>
          <a:prstGeom prst="round2DiagRect">
            <a:avLst>
              <a:gd name="adj1" fmla="val 50000"/>
              <a:gd name="adj2" fmla="val 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200"/>
              </a:spcBef>
            </a:pPr>
            <a:r>
              <a:rPr lang="pt-BR" sz="1400" b="1" dirty="0" smtClean="0"/>
              <a:t>Editar Pauta                                         10 </a:t>
            </a:r>
            <a:endParaRPr lang="pt-BR" sz="1400" b="1" dirty="0"/>
          </a:p>
        </p:txBody>
      </p:sp>
      <p:sp>
        <p:nvSpPr>
          <p:cNvPr id="21" name="Arredondar Retângulo em um Canto Diagonal 20"/>
          <p:cNvSpPr/>
          <p:nvPr/>
        </p:nvSpPr>
        <p:spPr>
          <a:xfrm>
            <a:off x="3501008" y="6048164"/>
            <a:ext cx="3096344" cy="504055"/>
          </a:xfrm>
          <a:prstGeom prst="round2DiagRect">
            <a:avLst>
              <a:gd name="adj1" fmla="val 50000"/>
              <a:gd name="adj2" fmla="val 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200"/>
              </a:spcBef>
            </a:pPr>
            <a:r>
              <a:rPr lang="pt-BR" sz="1400" b="1" dirty="0" smtClean="0"/>
              <a:t>Julgamentos                                         21</a:t>
            </a:r>
            <a:endParaRPr lang="pt-BR" sz="1400" b="1" dirty="0"/>
          </a:p>
        </p:txBody>
      </p:sp>
      <p:sp>
        <p:nvSpPr>
          <p:cNvPr id="23" name="Arredondar Retângulo em um Canto Diagonal 22"/>
          <p:cNvSpPr/>
          <p:nvPr/>
        </p:nvSpPr>
        <p:spPr>
          <a:xfrm>
            <a:off x="3501008" y="6788592"/>
            <a:ext cx="3096344" cy="504055"/>
          </a:xfrm>
          <a:prstGeom prst="round2DiagRect">
            <a:avLst>
              <a:gd name="adj1" fmla="val 50000"/>
              <a:gd name="adj2" fmla="val 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200"/>
              </a:spcBef>
            </a:pPr>
            <a:r>
              <a:rPr lang="pt-BR" sz="1400" b="1" dirty="0" smtClean="0"/>
              <a:t>Consulta de Pauta/Julgamentos      43</a:t>
            </a:r>
            <a:endParaRPr lang="pt-BR" sz="1400" b="1" dirty="0"/>
          </a:p>
        </p:txBody>
      </p:sp>
      <p:sp>
        <p:nvSpPr>
          <p:cNvPr id="24" name="Arredondar Retângulo em um Canto Diagonal 23"/>
          <p:cNvSpPr/>
          <p:nvPr/>
        </p:nvSpPr>
        <p:spPr>
          <a:xfrm>
            <a:off x="3501008" y="7596336"/>
            <a:ext cx="3096344" cy="504055"/>
          </a:xfrm>
          <a:prstGeom prst="round2DiagRect">
            <a:avLst>
              <a:gd name="adj1" fmla="val 50000"/>
              <a:gd name="adj2" fmla="val 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200"/>
              </a:spcBef>
            </a:pPr>
            <a:r>
              <a:rPr lang="pt-BR" sz="1400" b="1" dirty="0" smtClean="0"/>
              <a:t>Diário Oficial                                        44</a:t>
            </a:r>
            <a:endParaRPr lang="pt-BR" sz="1400" b="1" dirty="0"/>
          </a:p>
        </p:txBody>
      </p:sp>
      <p:sp>
        <p:nvSpPr>
          <p:cNvPr id="27" name="Arredondar Retângulo em um Canto Diagonal 26"/>
          <p:cNvSpPr/>
          <p:nvPr/>
        </p:nvSpPr>
        <p:spPr>
          <a:xfrm>
            <a:off x="3501008" y="8271604"/>
            <a:ext cx="3096344" cy="504055"/>
          </a:xfrm>
          <a:prstGeom prst="round2DiagRect">
            <a:avLst>
              <a:gd name="adj1" fmla="val 50000"/>
              <a:gd name="adj2" fmla="val 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200"/>
              </a:spcBef>
            </a:pPr>
            <a:r>
              <a:rPr lang="pt-BR" sz="1400" b="1" dirty="0" smtClean="0"/>
              <a:t>Plenário                                                 47</a:t>
            </a:r>
            <a:endParaRPr lang="pt-BR" sz="14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Sessões</a:t>
            </a:r>
            <a:endParaRPr lang="pt-BR" dirty="0"/>
          </a:p>
        </p:txBody>
      </p:sp>
      <p:sp>
        <p:nvSpPr>
          <p:cNvPr id="3" name="Espaço Reservado para Conteúdo 2"/>
          <p:cNvSpPr>
            <a:spLocks noGrp="1"/>
          </p:cNvSpPr>
          <p:nvPr>
            <p:ph idx="1"/>
          </p:nvPr>
        </p:nvSpPr>
        <p:spPr>
          <a:xfrm>
            <a:off x="116632" y="899592"/>
            <a:ext cx="6597352" cy="8064896"/>
          </a:xfrm>
        </p:spPr>
        <p:txBody>
          <a:bodyPr/>
          <a:lstStyle/>
          <a:p>
            <a:r>
              <a:rPr lang="pt-BR" sz="1400" b="1" dirty="0" smtClean="0"/>
              <a:t>Gerenciar Pauta</a:t>
            </a:r>
            <a:endParaRPr lang="pt-BR" sz="1400" b="1" dirty="0"/>
          </a:p>
          <a:p>
            <a:pPr marL="171450" indent="-171450">
              <a:buClr>
                <a:srgbClr val="679E2A"/>
              </a:buClr>
              <a:buFont typeface="Wingdings" panose="05000000000000000000" pitchFamily="2" charset="2"/>
              <a:buChar char="ü"/>
            </a:pPr>
            <a:r>
              <a:rPr lang="pt-BR" sz="1000" dirty="0" smtClean="0"/>
              <a:t>Para que sejam incluídas na pauta as informações do JULGAMENTO           , a pauta deve estar TRAVADA.    </a:t>
            </a:r>
          </a:p>
          <a:p>
            <a:pPr marL="171450" indent="-171450">
              <a:buClr>
                <a:srgbClr val="679E2A"/>
              </a:buClr>
              <a:buFont typeface="Wingdings" panose="05000000000000000000" pitchFamily="2" charset="2"/>
              <a:buChar char="ü"/>
            </a:pPr>
            <a:r>
              <a:rPr lang="pt-BR" sz="1000" b="1" dirty="0" smtClean="0"/>
              <a:t>TRAVAR PAUTA </a:t>
            </a:r>
            <a:r>
              <a:rPr lang="pt-BR" sz="1000" dirty="0" smtClean="0"/>
              <a:t>ou</a:t>
            </a:r>
            <a:r>
              <a:rPr lang="pt-BR" sz="1000" b="1" dirty="0" smtClean="0"/>
              <a:t> DESTRAVAR PAUTA</a:t>
            </a:r>
            <a:r>
              <a:rPr lang="pt-BR" sz="1000" dirty="0" smtClean="0"/>
              <a:t>, clicar no ícone         . Quando a pauta estiver travada, não é possível incluir ou excluir processos da sessão.</a:t>
            </a:r>
            <a:r>
              <a:rPr lang="pt-BR" sz="1000" b="1" dirty="0" smtClean="0"/>
              <a:t> </a:t>
            </a:r>
          </a:p>
          <a:p>
            <a:pPr marL="0" indent="0">
              <a:buClr>
                <a:srgbClr val="679E2A"/>
              </a:buClr>
            </a:pPr>
            <a:endParaRPr lang="pt-BR" sz="1000" b="1" dirty="0"/>
          </a:p>
          <a:p>
            <a:pPr marL="0" indent="0">
              <a:buClr>
                <a:srgbClr val="679E2A"/>
              </a:buClr>
            </a:pPr>
            <a:endParaRPr lang="pt-BR" sz="1000" b="1" dirty="0" smtClean="0"/>
          </a:p>
          <a:p>
            <a:pPr marL="171450" indent="-171450">
              <a:buClr>
                <a:srgbClr val="679E2A"/>
              </a:buClr>
              <a:buFont typeface="Wingdings" panose="05000000000000000000" pitchFamily="2" charset="2"/>
              <a:buChar char="ü"/>
            </a:pPr>
            <a:endParaRPr lang="pt-BR" sz="1000" b="1" dirty="0" smtClean="0"/>
          </a:p>
          <a:p>
            <a:pPr marL="171450" indent="-171450">
              <a:buClr>
                <a:srgbClr val="679E2A"/>
              </a:buClr>
              <a:buFont typeface="Wingdings" panose="05000000000000000000" pitchFamily="2" charset="2"/>
              <a:buChar char="ü"/>
            </a:pPr>
            <a:endParaRPr lang="pt-BR" sz="1000" b="1" dirty="0" smtClean="0"/>
          </a:p>
          <a:p>
            <a:pPr marL="171450" indent="-171450">
              <a:buClr>
                <a:srgbClr val="679E2A"/>
              </a:buClr>
              <a:buFont typeface="Wingdings" panose="05000000000000000000" pitchFamily="2" charset="2"/>
              <a:buChar char="ü"/>
            </a:pPr>
            <a:endParaRPr lang="pt-BR" sz="1000" dirty="0"/>
          </a:p>
          <a:p>
            <a:pPr marL="171450" indent="-171450">
              <a:buClr>
                <a:srgbClr val="679E2A"/>
              </a:buClr>
              <a:buFont typeface="Wingdings" panose="05000000000000000000" pitchFamily="2" charset="2"/>
              <a:buChar char="ü"/>
            </a:pPr>
            <a:endParaRPr lang="pt-BR" sz="1000" dirty="0"/>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endParaRPr lang="pt-BR" sz="1000" dirty="0"/>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endParaRPr lang="pt-BR" sz="1000" dirty="0"/>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endParaRPr lang="pt-BR" sz="1000" dirty="0"/>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endParaRPr lang="pt-BR" sz="1000" dirty="0"/>
          </a:p>
          <a:p>
            <a:pPr marL="171450" indent="-171450">
              <a:buClr>
                <a:srgbClr val="679E2A"/>
              </a:buClr>
              <a:buFont typeface="Wingdings" panose="05000000000000000000" pitchFamily="2" charset="2"/>
              <a:buChar char="ü"/>
            </a:pPr>
            <a:endParaRPr lang="pt-BR" sz="1000" dirty="0" smtClean="0"/>
          </a:p>
          <a:p>
            <a:pPr marL="0" indent="0">
              <a:buClr>
                <a:srgbClr val="679E2A"/>
              </a:buClr>
            </a:pPr>
            <a:endParaRPr lang="pt-BR" sz="1000" dirty="0" smtClean="0"/>
          </a:p>
          <a:p>
            <a:pPr marL="0" indent="0">
              <a:buClr>
                <a:srgbClr val="679E2A"/>
              </a:buClr>
            </a:pPr>
            <a:endParaRPr lang="pt-BR" sz="1000" dirty="0" smtClean="0"/>
          </a:p>
          <a:p>
            <a:pPr marL="171450" indent="-171450">
              <a:buClr>
                <a:srgbClr val="679E2A"/>
              </a:buClr>
              <a:buFont typeface="Wingdings" panose="05000000000000000000" pitchFamily="2" charset="2"/>
              <a:buChar char="ü"/>
            </a:pPr>
            <a:endParaRPr lang="pt-BR" sz="1000" dirty="0"/>
          </a:p>
          <a:p>
            <a:pPr marL="171450" indent="-171450">
              <a:buClr>
                <a:srgbClr val="679E2A"/>
              </a:buClr>
              <a:buFont typeface="Wingdings" panose="05000000000000000000" pitchFamily="2" charset="2"/>
              <a:buChar char="ü"/>
            </a:pPr>
            <a:endParaRPr lang="pt-BR" sz="1000" dirty="0" smtClean="0"/>
          </a:p>
          <a:p>
            <a:pPr marL="0" indent="0">
              <a:buClr>
                <a:srgbClr val="679E2A"/>
              </a:buClr>
            </a:pPr>
            <a:endParaRPr lang="pt-BR" sz="1000" dirty="0"/>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endParaRPr lang="pt-BR" sz="1000" dirty="0"/>
          </a:p>
        </p:txBody>
      </p:sp>
      <p:sp>
        <p:nvSpPr>
          <p:cNvPr id="4" name="Espaço Reservado para Número de Slide 3"/>
          <p:cNvSpPr>
            <a:spLocks noGrp="1"/>
          </p:cNvSpPr>
          <p:nvPr>
            <p:ph type="sldNum" sz="quarter" idx="12"/>
          </p:nvPr>
        </p:nvSpPr>
        <p:spPr/>
        <p:txBody>
          <a:bodyPr/>
          <a:lstStyle/>
          <a:p>
            <a:fld id="{3BE26D6F-0DF4-434B-8C42-6B387AD159A9}" type="slidenum">
              <a:rPr lang="pt-BR" smtClean="0"/>
              <a:pPr/>
              <a:t>20</a:t>
            </a:fld>
            <a:endParaRPr lang="pt-BR" dirty="0"/>
          </a:p>
        </p:txBody>
      </p:sp>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84984" y="1475656"/>
            <a:ext cx="174202" cy="174202"/>
          </a:xfrm>
          <a:prstGeom prst="rect">
            <a:avLst/>
          </a:prstGeom>
          <a:noFill/>
          <a:ln w="9525">
            <a:solidFill>
              <a:srgbClr val="002060"/>
            </a:solidFill>
            <a:miter lim="800000"/>
            <a:headEnd/>
            <a:tailEnd/>
          </a:ln>
          <a:extLst>
            <a:ext uri="{909E8E84-426E-40DD-AFC4-6F175D3DCCD1}">
              <a14:hiddenFill xmlns:a14="http://schemas.microsoft.com/office/drawing/2010/main">
                <a:solidFill>
                  <a:schemeClr val="accent1"/>
                </a:solidFill>
              </a14:hiddenFill>
            </a:ext>
          </a:extLst>
        </p:spPr>
      </p:pic>
      <p:pic>
        <p:nvPicPr>
          <p:cNvPr id="18"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33056" y="1187624"/>
            <a:ext cx="216024" cy="199709"/>
          </a:xfrm>
          <a:prstGeom prst="rect">
            <a:avLst/>
          </a:prstGeom>
          <a:noFill/>
          <a:ln w="9525">
            <a:solidFill>
              <a:srgbClr val="002060"/>
            </a:solidFill>
            <a:miter lim="800000"/>
            <a:headEnd/>
            <a:tailEnd/>
          </a:ln>
          <a:extLst>
            <a:ext uri="{909E8E84-426E-40DD-AFC4-6F175D3DCCD1}">
              <a14:hiddenFill xmlns:a14="http://schemas.microsoft.com/office/drawing/2010/main">
                <a:solidFill>
                  <a:schemeClr val="accent1"/>
                </a:solidFill>
              </a14:hiddenFill>
            </a:ext>
          </a:extLst>
        </p:spPr>
      </p:pic>
      <p:pic>
        <p:nvPicPr>
          <p:cNvPr id="512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909" t="7669" r="2383" b="7609"/>
          <a:stretch/>
        </p:blipFill>
        <p:spPr bwMode="auto">
          <a:xfrm>
            <a:off x="692696" y="6012160"/>
            <a:ext cx="3971926" cy="116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tângulo 5"/>
          <p:cNvSpPr/>
          <p:nvPr/>
        </p:nvSpPr>
        <p:spPr>
          <a:xfrm>
            <a:off x="692696" y="6012160"/>
            <a:ext cx="3971926" cy="116205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Texto explicativo retangular com cantos arredondados 14"/>
          <p:cNvSpPr/>
          <p:nvPr/>
        </p:nvSpPr>
        <p:spPr>
          <a:xfrm>
            <a:off x="2492896" y="5635845"/>
            <a:ext cx="2016224" cy="808363"/>
          </a:xfrm>
          <a:prstGeom prst="wedgeRoundRectCallout">
            <a:avLst>
              <a:gd name="adj1" fmla="val 15148"/>
              <a:gd name="adj2" fmla="val 76970"/>
              <a:gd name="adj3" fmla="val 16667"/>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pt-BR" sz="900" b="1" dirty="0">
                <a:solidFill>
                  <a:srgbClr val="FF0000"/>
                </a:solidFill>
              </a:rPr>
              <a:t>O sistema emite mensagem de confirmação. OK para continuar com o procedimento e CANCELAR para retornar a tela de GERENCIAR PAUTA.</a:t>
            </a:r>
          </a:p>
        </p:txBody>
      </p:sp>
      <p:pic>
        <p:nvPicPr>
          <p:cNvPr id="5123"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2930" t="7575" r="1727" b="10283"/>
          <a:stretch/>
        </p:blipFill>
        <p:spPr bwMode="auto">
          <a:xfrm>
            <a:off x="683915" y="7452320"/>
            <a:ext cx="3980707" cy="1095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tângulo 6"/>
          <p:cNvSpPr/>
          <p:nvPr/>
        </p:nvSpPr>
        <p:spPr>
          <a:xfrm>
            <a:off x="683915" y="7452320"/>
            <a:ext cx="3980707" cy="1095376"/>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Texto explicativo retangular com cantos arredondados 16"/>
          <p:cNvSpPr/>
          <p:nvPr/>
        </p:nvSpPr>
        <p:spPr>
          <a:xfrm>
            <a:off x="2276872" y="7452320"/>
            <a:ext cx="1800200" cy="690479"/>
          </a:xfrm>
          <a:prstGeom prst="wedgeRoundRectCallout">
            <a:avLst>
              <a:gd name="adj1" fmla="val 34497"/>
              <a:gd name="adj2" fmla="val 69387"/>
              <a:gd name="adj3" fmla="val 16667"/>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pt-BR" sz="900" b="1" dirty="0">
                <a:solidFill>
                  <a:srgbClr val="FF0000"/>
                </a:solidFill>
              </a:rPr>
              <a:t>Em seguida é apresentada mensagem de que o procedimento foi realizado com sucesso.</a:t>
            </a:r>
          </a:p>
        </p:txBody>
      </p:sp>
      <p:pic>
        <p:nvPicPr>
          <p:cNvPr id="614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4664" y="2123727"/>
            <a:ext cx="6120680" cy="3441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tângulo 7"/>
          <p:cNvSpPr/>
          <p:nvPr/>
        </p:nvSpPr>
        <p:spPr>
          <a:xfrm>
            <a:off x="404664" y="2123727"/>
            <a:ext cx="6120680" cy="3441202"/>
          </a:xfrm>
          <a:prstGeom prst="rect">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Texto explicativo retangular com cantos arredondados 10"/>
          <p:cNvSpPr/>
          <p:nvPr/>
        </p:nvSpPr>
        <p:spPr>
          <a:xfrm>
            <a:off x="3176972" y="3779912"/>
            <a:ext cx="1440160" cy="432048"/>
          </a:xfrm>
          <a:prstGeom prst="wedgeRoundRectCallout">
            <a:avLst>
              <a:gd name="adj1" fmla="val 62571"/>
              <a:gd name="adj2" fmla="val -81271"/>
              <a:gd name="adj3" fmla="val 16667"/>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pt-BR" sz="900" b="1" dirty="0">
                <a:solidFill>
                  <a:srgbClr val="FF0000"/>
                </a:solidFill>
              </a:rPr>
              <a:t>Para bloquear a pauta, deve-se clicar no ícone.</a:t>
            </a:r>
          </a:p>
        </p:txBody>
      </p:sp>
    </p:spTree>
    <p:extLst>
      <p:ext uri="{BB962C8B-B14F-4D97-AF65-F5344CB8AC3E}">
        <p14:creationId xmlns:p14="http://schemas.microsoft.com/office/powerpoint/2010/main" val="25850621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Sessões</a:t>
            </a:r>
            <a:endParaRPr lang="pt-BR" dirty="0"/>
          </a:p>
        </p:txBody>
      </p:sp>
      <p:sp>
        <p:nvSpPr>
          <p:cNvPr id="3" name="Espaço Reservado para Conteúdo 2"/>
          <p:cNvSpPr>
            <a:spLocks noGrp="1"/>
          </p:cNvSpPr>
          <p:nvPr>
            <p:ph idx="1"/>
          </p:nvPr>
        </p:nvSpPr>
        <p:spPr>
          <a:xfrm>
            <a:off x="188640" y="899592"/>
            <a:ext cx="6525344" cy="7632848"/>
          </a:xfrm>
        </p:spPr>
        <p:txBody>
          <a:bodyPr/>
          <a:lstStyle/>
          <a:p>
            <a:r>
              <a:rPr lang="pt-BR" sz="1400" b="1" dirty="0" smtClean="0"/>
              <a:t>Julgamentos</a:t>
            </a:r>
          </a:p>
          <a:p>
            <a:endParaRPr lang="pt-BR" sz="1400" b="1" dirty="0"/>
          </a:p>
          <a:p>
            <a:pPr marL="171450" indent="-171450">
              <a:buClr>
                <a:srgbClr val="679E2A"/>
              </a:buClr>
              <a:buFont typeface="Wingdings" panose="05000000000000000000" pitchFamily="2" charset="2"/>
              <a:buChar char="ü"/>
            </a:pPr>
            <a:r>
              <a:rPr lang="pt-BR" sz="1000" b="1" dirty="0" smtClean="0"/>
              <a:t>JULGAR A PAUTA </a:t>
            </a:r>
          </a:p>
          <a:p>
            <a:pPr marL="171450" indent="-171450">
              <a:buClr>
                <a:srgbClr val="679E2A"/>
              </a:buClr>
              <a:buFont typeface="Wingdings" panose="05000000000000000000" pitchFamily="2" charset="2"/>
              <a:buChar char="ü"/>
            </a:pPr>
            <a:r>
              <a:rPr lang="pt-BR" sz="1000" dirty="0" smtClean="0"/>
              <a:t>Após a pauta ser bloqueada (cadeado vermelho) o sistema está preparado para que seja possível julgar os processos que estão inclusos na pauta, conforme orientações a seguir:</a:t>
            </a:r>
          </a:p>
          <a:p>
            <a:pPr marL="0" indent="0">
              <a:buClr>
                <a:srgbClr val="679E2A"/>
              </a:buClr>
            </a:pPr>
            <a:endParaRPr lang="pt-BR" sz="1000" dirty="0" smtClean="0"/>
          </a:p>
          <a:p>
            <a:pPr marL="171450" indent="-171450">
              <a:buClr>
                <a:srgbClr val="679E2A"/>
              </a:buClr>
              <a:buFont typeface="Wingdings" panose="05000000000000000000" pitchFamily="2" charset="2"/>
              <a:buChar char="ü"/>
            </a:pPr>
            <a:endParaRPr lang="pt-BR" sz="1000" b="1" dirty="0" smtClean="0"/>
          </a:p>
          <a:p>
            <a:pPr marL="171450" indent="-171450">
              <a:buClr>
                <a:srgbClr val="679E2A"/>
              </a:buClr>
              <a:buFont typeface="Wingdings" panose="05000000000000000000" pitchFamily="2" charset="2"/>
              <a:buChar char="ü"/>
            </a:pPr>
            <a:endParaRPr lang="pt-BR" sz="1000" b="1" dirty="0" smtClean="0"/>
          </a:p>
          <a:p>
            <a:pPr marL="171450" indent="-171450">
              <a:buClr>
                <a:srgbClr val="679E2A"/>
              </a:buClr>
              <a:buFont typeface="Wingdings" panose="05000000000000000000" pitchFamily="2" charset="2"/>
              <a:buChar char="ü"/>
            </a:pPr>
            <a:endParaRPr lang="pt-BR" sz="1000" dirty="0"/>
          </a:p>
          <a:p>
            <a:pPr marL="171450" indent="-171450">
              <a:buClr>
                <a:srgbClr val="679E2A"/>
              </a:buClr>
              <a:buFont typeface="Wingdings" panose="05000000000000000000" pitchFamily="2" charset="2"/>
              <a:buChar char="ü"/>
            </a:pPr>
            <a:endParaRPr lang="pt-BR" sz="1000" dirty="0"/>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endParaRPr lang="pt-BR" sz="1000" dirty="0"/>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endParaRPr lang="pt-BR" sz="1000" dirty="0"/>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endParaRPr lang="pt-BR" sz="1000" dirty="0"/>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endParaRPr lang="pt-BR" sz="1000" dirty="0"/>
          </a:p>
          <a:p>
            <a:pPr marL="171450" indent="-171450">
              <a:buClr>
                <a:srgbClr val="679E2A"/>
              </a:buClr>
              <a:buFont typeface="Wingdings" panose="05000000000000000000" pitchFamily="2" charset="2"/>
              <a:buChar char="ü"/>
            </a:pPr>
            <a:endParaRPr lang="pt-BR" sz="1000" dirty="0" smtClean="0"/>
          </a:p>
          <a:p>
            <a:pPr marL="0" indent="0">
              <a:buClr>
                <a:srgbClr val="679E2A"/>
              </a:buClr>
            </a:pPr>
            <a:endParaRPr lang="pt-BR" sz="1000" dirty="0" smtClean="0"/>
          </a:p>
          <a:p>
            <a:pPr marL="0" indent="0">
              <a:buClr>
                <a:srgbClr val="679E2A"/>
              </a:buClr>
            </a:pPr>
            <a:endParaRPr lang="pt-BR" sz="1000" dirty="0" smtClean="0"/>
          </a:p>
          <a:p>
            <a:pPr marL="171450" indent="-171450">
              <a:buClr>
                <a:srgbClr val="679E2A"/>
              </a:buClr>
              <a:buFont typeface="Wingdings" panose="05000000000000000000" pitchFamily="2" charset="2"/>
              <a:buChar char="ü"/>
            </a:pPr>
            <a:endParaRPr lang="pt-BR" sz="1000" dirty="0"/>
          </a:p>
          <a:p>
            <a:pPr marL="171450" indent="-171450">
              <a:buClr>
                <a:srgbClr val="679E2A"/>
              </a:buClr>
              <a:buFont typeface="Wingdings" panose="05000000000000000000" pitchFamily="2" charset="2"/>
              <a:buChar char="ü"/>
            </a:pPr>
            <a:endParaRPr lang="pt-BR" sz="1000" dirty="0" smtClean="0"/>
          </a:p>
          <a:p>
            <a:pPr marL="0" indent="0">
              <a:buClr>
                <a:srgbClr val="679E2A"/>
              </a:buClr>
            </a:pPr>
            <a:endParaRPr lang="pt-BR" sz="1000" dirty="0"/>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endParaRPr lang="pt-BR" sz="1000" dirty="0"/>
          </a:p>
        </p:txBody>
      </p:sp>
      <p:sp>
        <p:nvSpPr>
          <p:cNvPr id="4" name="Espaço Reservado para Número de Slide 3"/>
          <p:cNvSpPr>
            <a:spLocks noGrp="1"/>
          </p:cNvSpPr>
          <p:nvPr>
            <p:ph type="sldNum" sz="quarter" idx="12"/>
          </p:nvPr>
        </p:nvSpPr>
        <p:spPr/>
        <p:txBody>
          <a:bodyPr/>
          <a:lstStyle/>
          <a:p>
            <a:fld id="{3BE26D6F-0DF4-434B-8C42-6B387AD159A9}" type="slidenum">
              <a:rPr lang="pt-BR" smtClean="0"/>
              <a:pPr/>
              <a:t>21</a:t>
            </a:fld>
            <a:endParaRPr lang="pt-BR"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3087" y="1475656"/>
            <a:ext cx="256026" cy="216023"/>
          </a:xfrm>
          <a:prstGeom prst="rect">
            <a:avLst/>
          </a:prstGeom>
          <a:noFill/>
          <a:ln w="9525">
            <a:solidFill>
              <a:srgbClr val="002060"/>
            </a:solidFill>
            <a:miter lim="800000"/>
            <a:headEnd/>
            <a:tailEnd/>
          </a:ln>
          <a:extLst>
            <a:ext uri="{909E8E84-426E-40DD-AFC4-6F175D3DCCD1}">
              <a14:hiddenFill xmlns:a14="http://schemas.microsoft.com/office/drawing/2010/main">
                <a:solidFill>
                  <a:schemeClr val="accent1"/>
                </a:solidFill>
              </a14:hiddenFill>
            </a:ext>
          </a:extLst>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664" y="3059832"/>
            <a:ext cx="6120680" cy="3441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tângulo 4"/>
          <p:cNvSpPr/>
          <p:nvPr/>
        </p:nvSpPr>
        <p:spPr>
          <a:xfrm>
            <a:off x="404664" y="3059832"/>
            <a:ext cx="6120680" cy="3441202"/>
          </a:xfrm>
          <a:prstGeom prst="rect">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Texto explicativo retangular com cantos arredondados 12"/>
          <p:cNvSpPr/>
          <p:nvPr/>
        </p:nvSpPr>
        <p:spPr>
          <a:xfrm>
            <a:off x="2852936" y="4491213"/>
            <a:ext cx="1728192" cy="578440"/>
          </a:xfrm>
          <a:prstGeom prst="wedgeRoundRectCallout">
            <a:avLst>
              <a:gd name="adj1" fmla="val 73978"/>
              <a:gd name="adj2" fmla="val -58730"/>
              <a:gd name="adj3" fmla="val 16667"/>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pt-BR" sz="900" b="1" dirty="0">
                <a:solidFill>
                  <a:srgbClr val="FF0000"/>
                </a:solidFill>
              </a:rPr>
              <a:t>Com o “bloqueio” da pauta, o sistema habilita o ícone para que seja possível julgar os processos.</a:t>
            </a:r>
          </a:p>
        </p:txBody>
      </p:sp>
    </p:spTree>
    <p:extLst>
      <p:ext uri="{BB962C8B-B14F-4D97-AF65-F5344CB8AC3E}">
        <p14:creationId xmlns:p14="http://schemas.microsoft.com/office/powerpoint/2010/main" val="6696011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88640" y="899592"/>
            <a:ext cx="6525344" cy="7632848"/>
          </a:xfrm>
        </p:spPr>
        <p:txBody>
          <a:bodyPr/>
          <a:lstStyle/>
          <a:p>
            <a:r>
              <a:rPr lang="pt-BR" sz="1400" b="1" dirty="0" smtClean="0"/>
              <a:t>Julgamentos</a:t>
            </a:r>
          </a:p>
          <a:p>
            <a:pPr algn="ctr"/>
            <a:endParaRPr lang="pt-BR" sz="1400" b="1" dirty="0" smtClean="0"/>
          </a:p>
          <a:p>
            <a:pPr marL="171450" indent="-171450">
              <a:buClr>
                <a:srgbClr val="679E2A"/>
              </a:buClr>
              <a:buFont typeface="Wingdings" panose="05000000000000000000" pitchFamily="2" charset="2"/>
              <a:buChar char="ü"/>
            </a:pPr>
            <a:r>
              <a:rPr lang="pt-BR" sz="1000" dirty="0" smtClean="0"/>
              <a:t>JULGAR um processo, incluir as informações de JULGAMENTO de cada um dos processos da pauta.</a:t>
            </a:r>
          </a:p>
          <a:p>
            <a:pPr marL="171450" indent="-171450">
              <a:buClr>
                <a:srgbClr val="679E2A"/>
              </a:buClr>
              <a:buFont typeface="Wingdings" panose="05000000000000000000" pitchFamily="2" charset="2"/>
              <a:buChar char="ü"/>
            </a:pPr>
            <a:r>
              <a:rPr lang="pt-BR" sz="1000" dirty="0" smtClean="0"/>
              <a:t>Por meio do ícone é possível ainda ADIAR um ou mais processos para que seja julgado em uma pauta futura. Conforme orientações a seguir:</a:t>
            </a:r>
          </a:p>
          <a:p>
            <a:pPr marL="171450" indent="-171450">
              <a:buClr>
                <a:srgbClr val="679E2A"/>
              </a:buClr>
              <a:buFont typeface="Wingdings" panose="05000000000000000000" pitchFamily="2" charset="2"/>
              <a:buChar char="ü"/>
            </a:pPr>
            <a:r>
              <a:rPr lang="pt-BR" sz="1000" dirty="0" smtClean="0"/>
              <a:t>No painel de Ocorrências será registrado as informações do julgamento do processo.</a:t>
            </a:r>
          </a:p>
          <a:p>
            <a:pPr marL="0" indent="0">
              <a:buClr>
                <a:srgbClr val="679E2A"/>
              </a:buClr>
            </a:pPr>
            <a:endParaRPr lang="pt-BR" sz="1000" dirty="0"/>
          </a:p>
          <a:p>
            <a:pPr marL="171450" indent="-171450">
              <a:buClr>
                <a:srgbClr val="679E2A"/>
              </a:buClr>
              <a:buFont typeface="Wingdings" panose="05000000000000000000" pitchFamily="2" charset="2"/>
              <a:buChar char="ü"/>
            </a:pPr>
            <a:endParaRPr lang="pt-BR" sz="1000" dirty="0" smtClean="0"/>
          </a:p>
          <a:p>
            <a:pPr marL="0" indent="0">
              <a:buClr>
                <a:srgbClr val="679E2A"/>
              </a:buClr>
            </a:pPr>
            <a:endParaRPr lang="pt-BR" sz="1000" dirty="0" smtClean="0"/>
          </a:p>
          <a:p>
            <a:pPr marL="0" indent="0">
              <a:buClr>
                <a:srgbClr val="679E2A"/>
              </a:buClr>
            </a:pPr>
            <a:endParaRPr lang="pt-BR" sz="1000" dirty="0" smtClean="0"/>
          </a:p>
          <a:p>
            <a:pPr marL="171450" indent="-171450">
              <a:buClr>
                <a:srgbClr val="679E2A"/>
              </a:buClr>
              <a:buFont typeface="Wingdings" panose="05000000000000000000" pitchFamily="2" charset="2"/>
              <a:buChar char="ü"/>
            </a:pPr>
            <a:endParaRPr lang="pt-BR" sz="1000" dirty="0"/>
          </a:p>
          <a:p>
            <a:pPr marL="171450" indent="-171450">
              <a:buClr>
                <a:srgbClr val="679E2A"/>
              </a:buClr>
              <a:buFont typeface="Wingdings" panose="05000000000000000000" pitchFamily="2" charset="2"/>
              <a:buChar char="ü"/>
            </a:pPr>
            <a:endParaRPr lang="pt-BR" sz="1000" dirty="0" smtClean="0"/>
          </a:p>
          <a:p>
            <a:pPr marL="0" indent="0">
              <a:buClr>
                <a:srgbClr val="679E2A"/>
              </a:buClr>
            </a:pPr>
            <a:endParaRPr lang="pt-BR" sz="1000" dirty="0"/>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endParaRPr lang="pt-BR" sz="1000" dirty="0"/>
          </a:p>
        </p:txBody>
      </p:sp>
      <p:sp>
        <p:nvSpPr>
          <p:cNvPr id="2" name="Título 1"/>
          <p:cNvSpPr>
            <a:spLocks noGrp="1"/>
          </p:cNvSpPr>
          <p:nvPr>
            <p:ph type="title"/>
          </p:nvPr>
        </p:nvSpPr>
        <p:spPr/>
        <p:txBody>
          <a:bodyPr/>
          <a:lstStyle/>
          <a:p>
            <a:r>
              <a:rPr lang="pt-BR" dirty="0" smtClean="0"/>
              <a:t>Sessões</a:t>
            </a:r>
            <a:endParaRPr lang="pt-BR" dirty="0"/>
          </a:p>
        </p:txBody>
      </p:sp>
      <p:sp>
        <p:nvSpPr>
          <p:cNvPr id="4" name="Espaço Reservado para Número de Slide 3"/>
          <p:cNvSpPr>
            <a:spLocks noGrp="1"/>
          </p:cNvSpPr>
          <p:nvPr>
            <p:ph type="sldNum" sz="quarter" idx="12"/>
          </p:nvPr>
        </p:nvSpPr>
        <p:spPr/>
        <p:txBody>
          <a:bodyPr/>
          <a:lstStyle/>
          <a:p>
            <a:fld id="{3BE26D6F-0DF4-434B-8C42-6B387AD159A9}" type="slidenum">
              <a:rPr lang="pt-BR" smtClean="0"/>
              <a:pPr/>
              <a:t>22</a:t>
            </a:fld>
            <a:endParaRPr lang="pt-B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648" y="3067094"/>
            <a:ext cx="6390919" cy="3593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tângulo 6"/>
          <p:cNvSpPr/>
          <p:nvPr/>
        </p:nvSpPr>
        <p:spPr>
          <a:xfrm>
            <a:off x="260648" y="3067094"/>
            <a:ext cx="6417840" cy="3593138"/>
          </a:xfrm>
          <a:prstGeom prst="rect">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Texto explicativo retangular com cantos arredondados 8"/>
          <p:cNvSpPr/>
          <p:nvPr/>
        </p:nvSpPr>
        <p:spPr>
          <a:xfrm>
            <a:off x="5310336" y="5148064"/>
            <a:ext cx="1368152" cy="549399"/>
          </a:xfrm>
          <a:prstGeom prst="wedgeRoundRectCallout">
            <a:avLst>
              <a:gd name="adj1" fmla="val -42246"/>
              <a:gd name="adj2" fmla="val 94159"/>
              <a:gd name="adj3" fmla="val 16667"/>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pt-BR" sz="900" b="1" dirty="0">
                <a:solidFill>
                  <a:srgbClr val="FF0000"/>
                </a:solidFill>
              </a:rPr>
              <a:t>Ícone responsável por JULGAR um processo.</a:t>
            </a:r>
          </a:p>
        </p:txBody>
      </p:sp>
      <p:sp>
        <p:nvSpPr>
          <p:cNvPr id="10" name="Texto explicativo retangular com cantos arredondados 9"/>
          <p:cNvSpPr/>
          <p:nvPr/>
        </p:nvSpPr>
        <p:spPr>
          <a:xfrm>
            <a:off x="3472850" y="6012160"/>
            <a:ext cx="1556792" cy="490724"/>
          </a:xfrm>
          <a:prstGeom prst="wedgeRoundRectCallout">
            <a:avLst>
              <a:gd name="adj1" fmla="val 64023"/>
              <a:gd name="adj2" fmla="val 6668"/>
              <a:gd name="adj3" fmla="val 16667"/>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pt-BR" sz="900" b="1" dirty="0">
                <a:solidFill>
                  <a:srgbClr val="FF0000"/>
                </a:solidFill>
              </a:rPr>
              <a:t>Ícone responsável por ADIAR um processo.</a:t>
            </a:r>
          </a:p>
        </p:txBody>
      </p:sp>
      <p:sp>
        <p:nvSpPr>
          <p:cNvPr id="5" name="Retângulo 4"/>
          <p:cNvSpPr/>
          <p:nvPr/>
        </p:nvSpPr>
        <p:spPr>
          <a:xfrm>
            <a:off x="3113281" y="5481440"/>
            <a:ext cx="792088" cy="2160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Texto explicativo retangular com cantos arredondados 14"/>
          <p:cNvSpPr/>
          <p:nvPr/>
        </p:nvSpPr>
        <p:spPr>
          <a:xfrm>
            <a:off x="4777308" y="6588224"/>
            <a:ext cx="1556792" cy="490724"/>
          </a:xfrm>
          <a:prstGeom prst="wedgeRoundRectCallout">
            <a:avLst>
              <a:gd name="adj1" fmla="val -5725"/>
              <a:gd name="adj2" fmla="val -98146"/>
              <a:gd name="adj3" fmla="val 16667"/>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pt-BR" sz="900" b="1" dirty="0">
                <a:solidFill>
                  <a:srgbClr val="FF0000"/>
                </a:solidFill>
              </a:rPr>
              <a:t>Ícone responsável </a:t>
            </a:r>
            <a:r>
              <a:rPr lang="pt-BR" sz="900" b="1" dirty="0" smtClean="0">
                <a:solidFill>
                  <a:srgbClr val="FF0000"/>
                </a:solidFill>
              </a:rPr>
              <a:t>por registrar as OCORRÊNCIAS PLENÁRIAS.</a:t>
            </a:r>
            <a:endParaRPr lang="pt-BR" sz="900" b="1" dirty="0">
              <a:solidFill>
                <a:srgbClr val="FF0000"/>
              </a:solidFill>
            </a:endParaRPr>
          </a:p>
        </p:txBody>
      </p:sp>
    </p:spTree>
    <p:extLst>
      <p:ext uri="{BB962C8B-B14F-4D97-AF65-F5344CB8AC3E}">
        <p14:creationId xmlns:p14="http://schemas.microsoft.com/office/powerpoint/2010/main" val="37032193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Sessões</a:t>
            </a:r>
            <a:endParaRPr lang="pt-BR" dirty="0"/>
          </a:p>
        </p:txBody>
      </p:sp>
      <p:sp>
        <p:nvSpPr>
          <p:cNvPr id="3" name="Espaço Reservado para Conteúdo 2"/>
          <p:cNvSpPr>
            <a:spLocks noGrp="1"/>
          </p:cNvSpPr>
          <p:nvPr>
            <p:ph idx="1"/>
          </p:nvPr>
        </p:nvSpPr>
        <p:spPr>
          <a:xfrm>
            <a:off x="116632" y="899592"/>
            <a:ext cx="6597352" cy="7632848"/>
          </a:xfrm>
        </p:spPr>
        <p:txBody>
          <a:bodyPr/>
          <a:lstStyle/>
          <a:p>
            <a:r>
              <a:rPr lang="pt-BR" sz="1400" b="1" dirty="0" smtClean="0"/>
              <a:t>Julgamentos</a:t>
            </a:r>
          </a:p>
          <a:p>
            <a:pPr algn="ctr"/>
            <a:endParaRPr lang="pt-BR" sz="1400" b="1" dirty="0" smtClean="0"/>
          </a:p>
          <a:p>
            <a:pPr marL="171450" indent="-171450">
              <a:buClr>
                <a:srgbClr val="679E2A"/>
              </a:buClr>
              <a:buFont typeface="Wingdings" panose="05000000000000000000" pitchFamily="2" charset="2"/>
              <a:buChar char="ü"/>
            </a:pPr>
            <a:r>
              <a:rPr lang="pt-BR" sz="1000" b="1" dirty="0" smtClean="0"/>
              <a:t>JULGAR PAUTA</a:t>
            </a:r>
          </a:p>
          <a:p>
            <a:pPr marL="171450" indent="-171450">
              <a:buClr>
                <a:srgbClr val="679E2A"/>
              </a:buClr>
              <a:buFont typeface="Wingdings" panose="05000000000000000000" pitchFamily="2" charset="2"/>
              <a:buChar char="ü"/>
            </a:pPr>
            <a:r>
              <a:rPr lang="pt-BR" sz="1000" b="1" dirty="0" smtClean="0"/>
              <a:t>ADIAR PROCESSO </a:t>
            </a:r>
            <a:endParaRPr lang="pt-BR" sz="1000" b="1" dirty="0"/>
          </a:p>
          <a:p>
            <a:pPr marL="171450" indent="-171450">
              <a:buClr>
                <a:srgbClr val="679E2A"/>
              </a:buClr>
              <a:buFont typeface="Wingdings" panose="05000000000000000000" pitchFamily="2" charset="2"/>
              <a:buChar char="ü"/>
            </a:pPr>
            <a:r>
              <a:rPr lang="pt-BR" sz="1000" dirty="0" smtClean="0"/>
              <a:t>Quando foi adiado o julgamento de um processo na sessão, é possível efetuar o procedimento de ADIAR O PROCESSO, conforme orientação abaixo:</a:t>
            </a:r>
          </a:p>
          <a:p>
            <a:pPr marL="0" indent="0">
              <a:buClr>
                <a:srgbClr val="679E2A"/>
              </a:buClr>
            </a:pPr>
            <a:endParaRPr lang="pt-BR" sz="1000" dirty="0" smtClean="0"/>
          </a:p>
          <a:p>
            <a:pPr marL="171450" indent="-171450">
              <a:buClr>
                <a:srgbClr val="679E2A"/>
              </a:buClr>
              <a:buFont typeface="Wingdings" panose="05000000000000000000" pitchFamily="2" charset="2"/>
              <a:buChar char="ü"/>
            </a:pPr>
            <a:endParaRPr lang="pt-BR" sz="1000" b="1" dirty="0" smtClean="0"/>
          </a:p>
          <a:p>
            <a:pPr marL="171450" indent="-171450">
              <a:buClr>
                <a:srgbClr val="679E2A"/>
              </a:buClr>
              <a:buFont typeface="Wingdings" panose="05000000000000000000" pitchFamily="2" charset="2"/>
              <a:buChar char="ü"/>
            </a:pPr>
            <a:endParaRPr lang="pt-BR" sz="1000" b="1" dirty="0" smtClean="0"/>
          </a:p>
          <a:p>
            <a:pPr marL="171450" indent="-171450">
              <a:buClr>
                <a:srgbClr val="679E2A"/>
              </a:buClr>
              <a:buFont typeface="Wingdings" panose="05000000000000000000" pitchFamily="2" charset="2"/>
              <a:buChar char="ü"/>
            </a:pPr>
            <a:endParaRPr lang="pt-BR" sz="1000" dirty="0"/>
          </a:p>
          <a:p>
            <a:pPr marL="171450" indent="-171450">
              <a:buClr>
                <a:srgbClr val="679E2A"/>
              </a:buClr>
              <a:buFont typeface="Wingdings" panose="05000000000000000000" pitchFamily="2" charset="2"/>
              <a:buChar char="ü"/>
            </a:pPr>
            <a:endParaRPr lang="pt-BR" sz="1000" dirty="0"/>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endParaRPr lang="pt-BR" sz="1000" dirty="0"/>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endParaRPr lang="pt-BR" sz="1000" dirty="0"/>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endParaRPr lang="pt-BR" sz="1000" dirty="0"/>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endParaRPr lang="pt-BR" sz="1000" dirty="0"/>
          </a:p>
          <a:p>
            <a:pPr marL="171450" indent="-171450">
              <a:buClr>
                <a:srgbClr val="679E2A"/>
              </a:buClr>
              <a:buFont typeface="Wingdings" panose="05000000000000000000" pitchFamily="2" charset="2"/>
              <a:buChar char="ü"/>
            </a:pPr>
            <a:endParaRPr lang="pt-BR" sz="1000" dirty="0" smtClean="0"/>
          </a:p>
          <a:p>
            <a:pPr marL="0" indent="0">
              <a:buClr>
                <a:srgbClr val="679E2A"/>
              </a:buClr>
            </a:pPr>
            <a:endParaRPr lang="pt-BR" sz="1000" dirty="0" smtClean="0"/>
          </a:p>
          <a:p>
            <a:pPr marL="0" indent="0">
              <a:buClr>
                <a:srgbClr val="679E2A"/>
              </a:buClr>
            </a:pPr>
            <a:endParaRPr lang="pt-BR" sz="1000" dirty="0" smtClean="0"/>
          </a:p>
          <a:p>
            <a:pPr marL="171450" indent="-171450">
              <a:buClr>
                <a:srgbClr val="679E2A"/>
              </a:buClr>
              <a:buFont typeface="Wingdings" panose="05000000000000000000" pitchFamily="2" charset="2"/>
              <a:buChar char="ü"/>
            </a:pPr>
            <a:endParaRPr lang="pt-BR" sz="1000" dirty="0"/>
          </a:p>
          <a:p>
            <a:pPr marL="171450" indent="-171450">
              <a:buClr>
                <a:srgbClr val="679E2A"/>
              </a:buClr>
              <a:buFont typeface="Wingdings" panose="05000000000000000000" pitchFamily="2" charset="2"/>
              <a:buChar char="ü"/>
            </a:pPr>
            <a:endParaRPr lang="pt-BR" sz="1000" dirty="0" smtClean="0"/>
          </a:p>
          <a:p>
            <a:pPr marL="0" indent="0">
              <a:buClr>
                <a:srgbClr val="679E2A"/>
              </a:buClr>
            </a:pPr>
            <a:endParaRPr lang="pt-BR" sz="1000" dirty="0"/>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endParaRPr lang="pt-BR" sz="1000" dirty="0"/>
          </a:p>
        </p:txBody>
      </p:sp>
      <p:sp>
        <p:nvSpPr>
          <p:cNvPr id="4" name="Espaço Reservado para Número de Slide 3"/>
          <p:cNvSpPr>
            <a:spLocks noGrp="1"/>
          </p:cNvSpPr>
          <p:nvPr>
            <p:ph type="sldNum" sz="quarter" idx="12"/>
          </p:nvPr>
        </p:nvSpPr>
        <p:spPr/>
        <p:txBody>
          <a:bodyPr/>
          <a:lstStyle/>
          <a:p>
            <a:fld id="{3BE26D6F-0DF4-434B-8C42-6B387AD159A9}" type="slidenum">
              <a:rPr lang="pt-BR" smtClean="0"/>
              <a:pPr/>
              <a:t>23</a:t>
            </a:fld>
            <a:endParaRPr lang="pt-BR"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6323" y="1805879"/>
            <a:ext cx="230469" cy="223267"/>
          </a:xfrm>
          <a:prstGeom prst="rect">
            <a:avLst/>
          </a:prstGeom>
          <a:noFill/>
          <a:ln w="9525">
            <a:solidFill>
              <a:srgbClr val="002060"/>
            </a:solidFill>
            <a:miter lim="800000"/>
            <a:headEnd/>
            <a:tailEnd/>
          </a:ln>
          <a:extLst>
            <a:ext uri="{909E8E84-426E-40DD-AFC4-6F175D3DCCD1}">
              <a14:hiddenFill xmlns:a14="http://schemas.microsoft.com/office/drawing/2010/main">
                <a:solidFill>
                  <a:schemeClr val="accent1"/>
                </a:solidFill>
              </a14:hiddenFill>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1447" y="1475656"/>
            <a:ext cx="238125"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tângulo 4"/>
          <p:cNvSpPr/>
          <p:nvPr/>
        </p:nvSpPr>
        <p:spPr>
          <a:xfrm>
            <a:off x="1271447" y="1475656"/>
            <a:ext cx="238125" cy="295275"/>
          </a:xfrm>
          <a:prstGeom prst="rect">
            <a:avLst/>
          </a:prstGeom>
          <a:no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431" y="3419872"/>
            <a:ext cx="6012646" cy="2972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tângulo 5"/>
          <p:cNvSpPr/>
          <p:nvPr/>
        </p:nvSpPr>
        <p:spPr>
          <a:xfrm>
            <a:off x="476672" y="3419872"/>
            <a:ext cx="6012646" cy="2972544"/>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Texto explicativo retangular com cantos arredondados 12"/>
          <p:cNvSpPr/>
          <p:nvPr/>
        </p:nvSpPr>
        <p:spPr>
          <a:xfrm>
            <a:off x="3789040" y="2835269"/>
            <a:ext cx="2304256" cy="576064"/>
          </a:xfrm>
          <a:prstGeom prst="wedgeRoundRectCallout">
            <a:avLst>
              <a:gd name="adj1" fmla="val -66532"/>
              <a:gd name="adj2" fmla="val 166993"/>
              <a:gd name="adj3" fmla="val 16667"/>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pt-BR" sz="900" b="1" dirty="0" smtClean="0">
                <a:solidFill>
                  <a:srgbClr val="FF0000"/>
                </a:solidFill>
              </a:rPr>
              <a:t>Através </a:t>
            </a:r>
            <a:r>
              <a:rPr lang="pt-BR" sz="900" b="1" dirty="0">
                <a:solidFill>
                  <a:srgbClr val="FF0000"/>
                </a:solidFill>
              </a:rPr>
              <a:t>dos combos é possível incluir a JUSTIFICATIVA do adiamento e a DATA FINAL DO </a:t>
            </a:r>
            <a:r>
              <a:rPr lang="pt-BR" sz="900" b="1" dirty="0" smtClean="0">
                <a:solidFill>
                  <a:srgbClr val="FF0000"/>
                </a:solidFill>
              </a:rPr>
              <a:t>ADIAMENTO.</a:t>
            </a:r>
            <a:endParaRPr lang="pt-BR" sz="900" b="1" dirty="0">
              <a:solidFill>
                <a:srgbClr val="FF0000"/>
              </a:solidFill>
            </a:endParaRPr>
          </a:p>
        </p:txBody>
      </p:sp>
      <p:sp>
        <p:nvSpPr>
          <p:cNvPr id="16" name="Texto explicativo retangular com cantos arredondados 15"/>
          <p:cNvSpPr/>
          <p:nvPr/>
        </p:nvSpPr>
        <p:spPr>
          <a:xfrm>
            <a:off x="2924944" y="5544914"/>
            <a:ext cx="1728192" cy="565001"/>
          </a:xfrm>
          <a:prstGeom prst="wedgeRoundRectCallout">
            <a:avLst>
              <a:gd name="adj1" fmla="val 308"/>
              <a:gd name="adj2" fmla="val -95702"/>
              <a:gd name="adj3" fmla="val 16667"/>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pt-BR" sz="900" b="1" dirty="0" smtClean="0">
                <a:solidFill>
                  <a:srgbClr val="FF0000"/>
                </a:solidFill>
              </a:rPr>
              <a:t>Campo </a:t>
            </a:r>
            <a:r>
              <a:rPr lang="pt-BR" sz="900" b="1" dirty="0">
                <a:solidFill>
                  <a:srgbClr val="FF0000"/>
                </a:solidFill>
              </a:rPr>
              <a:t>destinado a informar o MOTIVO DO ADIAMENTO (obrigatório).</a:t>
            </a:r>
          </a:p>
        </p:txBody>
      </p:sp>
      <p:sp>
        <p:nvSpPr>
          <p:cNvPr id="18" name="Texto explicativo retangular com cantos arredondados 17"/>
          <p:cNvSpPr/>
          <p:nvPr/>
        </p:nvSpPr>
        <p:spPr>
          <a:xfrm>
            <a:off x="213428" y="4716016"/>
            <a:ext cx="1703404" cy="565001"/>
          </a:xfrm>
          <a:prstGeom prst="wedgeRoundRectCallout">
            <a:avLst>
              <a:gd name="adj1" fmla="val 64011"/>
              <a:gd name="adj2" fmla="val 61660"/>
              <a:gd name="adj3" fmla="val 16667"/>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pt-BR" sz="900" b="1" dirty="0" smtClean="0">
                <a:solidFill>
                  <a:srgbClr val="FF0000"/>
                </a:solidFill>
              </a:rPr>
              <a:t>SALVAR </a:t>
            </a:r>
            <a:r>
              <a:rPr lang="pt-BR" sz="900" b="1" dirty="0">
                <a:solidFill>
                  <a:srgbClr val="FF0000"/>
                </a:solidFill>
              </a:rPr>
              <a:t>as informações ou CANCELAR para retornar a tela dos processos.</a:t>
            </a:r>
          </a:p>
        </p:txBody>
      </p:sp>
    </p:spTree>
    <p:extLst>
      <p:ext uri="{BB962C8B-B14F-4D97-AF65-F5344CB8AC3E}">
        <p14:creationId xmlns:p14="http://schemas.microsoft.com/office/powerpoint/2010/main" val="39471271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Sessões</a:t>
            </a:r>
            <a:endParaRPr lang="pt-BR" dirty="0"/>
          </a:p>
        </p:txBody>
      </p:sp>
      <p:sp>
        <p:nvSpPr>
          <p:cNvPr id="3" name="Espaço Reservado para Conteúdo 2"/>
          <p:cNvSpPr>
            <a:spLocks noGrp="1"/>
          </p:cNvSpPr>
          <p:nvPr>
            <p:ph idx="1"/>
          </p:nvPr>
        </p:nvSpPr>
        <p:spPr>
          <a:xfrm>
            <a:off x="116632" y="899592"/>
            <a:ext cx="6597352" cy="7632848"/>
          </a:xfrm>
        </p:spPr>
        <p:txBody>
          <a:bodyPr/>
          <a:lstStyle/>
          <a:p>
            <a:r>
              <a:rPr lang="pt-BR" sz="1400" b="1" dirty="0" smtClean="0"/>
              <a:t>Julgamentos</a:t>
            </a:r>
          </a:p>
          <a:p>
            <a:pPr algn="ctr"/>
            <a:endParaRPr lang="pt-BR" sz="1400" b="1" dirty="0" smtClean="0"/>
          </a:p>
          <a:p>
            <a:pPr marL="171450" indent="-171450">
              <a:buClr>
                <a:srgbClr val="679E2A"/>
              </a:buClr>
              <a:buFont typeface="Wingdings" panose="05000000000000000000" pitchFamily="2" charset="2"/>
              <a:buChar char="ü"/>
            </a:pPr>
            <a:r>
              <a:rPr lang="pt-BR" sz="1000" b="1" dirty="0" smtClean="0"/>
              <a:t>ADIAR PROCESSO </a:t>
            </a:r>
          </a:p>
          <a:p>
            <a:pPr marL="171450" indent="-171450">
              <a:buClr>
                <a:srgbClr val="679E2A"/>
              </a:buClr>
              <a:buFont typeface="Wingdings" panose="05000000000000000000" pitchFamily="2" charset="2"/>
              <a:buChar char="ü"/>
            </a:pPr>
            <a:r>
              <a:rPr lang="pt-BR" sz="1000" b="1" dirty="0" smtClean="0"/>
              <a:t>GERENCIAR ADIAMENTO DE PROCESSOS</a:t>
            </a:r>
          </a:p>
          <a:p>
            <a:pPr marL="171450" lvl="0" indent="-171450">
              <a:buClr>
                <a:srgbClr val="679E2A"/>
              </a:buClr>
              <a:buFont typeface="Wingdings" panose="05000000000000000000" pitchFamily="2" charset="2"/>
              <a:buChar char="ü"/>
            </a:pPr>
            <a:r>
              <a:rPr lang="pt-BR" sz="1000" dirty="0" smtClean="0"/>
              <a:t>Para consultar os </a:t>
            </a:r>
            <a:r>
              <a:rPr lang="pt-BR" sz="1000" dirty="0"/>
              <a:t>processos  </a:t>
            </a:r>
            <a:r>
              <a:rPr lang="pt-BR" sz="1000" dirty="0" smtClean="0"/>
              <a:t>que foram adiados ou alterar as informações do adiantamento, deve-se seguir o seguinte procedimento: Na </a:t>
            </a:r>
            <a:r>
              <a:rPr lang="pt-BR" sz="1000" dirty="0"/>
              <a:t>mesa de trabalho, na barra de menu, clicar no ícone </a:t>
            </a:r>
            <a:r>
              <a:rPr lang="pt-BR" sz="1000" b="1" dirty="0"/>
              <a:t>SESSÕES</a:t>
            </a:r>
            <a:r>
              <a:rPr lang="pt-BR" sz="1000" dirty="0"/>
              <a:t>, em seguida  selecionar a </a:t>
            </a:r>
            <a:r>
              <a:rPr lang="pt-BR" sz="1000" dirty="0" smtClean="0"/>
              <a:t>opção </a:t>
            </a:r>
            <a:r>
              <a:rPr lang="pt-BR" sz="1000" b="1" dirty="0" smtClean="0"/>
              <a:t>GERENCIAR ADIAMENTO DE PROCESSOS</a:t>
            </a:r>
            <a:r>
              <a:rPr lang="pt-BR" sz="1000" dirty="0" smtClean="0"/>
              <a:t>, </a:t>
            </a:r>
            <a:r>
              <a:rPr lang="pt-BR" sz="1000" dirty="0"/>
              <a:t>conforme telas abaixo: </a:t>
            </a:r>
          </a:p>
          <a:p>
            <a:pPr marL="171450" indent="-171450">
              <a:buClr>
                <a:srgbClr val="679E2A"/>
              </a:buClr>
              <a:buFont typeface="Wingdings" panose="05000000000000000000" pitchFamily="2" charset="2"/>
              <a:buChar char="ü"/>
            </a:pPr>
            <a:endParaRPr lang="pt-BR" sz="1000" dirty="0"/>
          </a:p>
          <a:p>
            <a:pPr marL="0" indent="0">
              <a:buClr>
                <a:srgbClr val="679E2A"/>
              </a:buClr>
            </a:pPr>
            <a:endParaRPr lang="pt-BR" sz="1000" dirty="0" smtClean="0"/>
          </a:p>
          <a:p>
            <a:pPr marL="171450" indent="-171450">
              <a:buClr>
                <a:srgbClr val="679E2A"/>
              </a:buClr>
              <a:buFont typeface="Wingdings" panose="05000000000000000000" pitchFamily="2" charset="2"/>
              <a:buChar char="ü"/>
            </a:pPr>
            <a:endParaRPr lang="pt-BR" sz="1000" b="1" dirty="0" smtClean="0"/>
          </a:p>
          <a:p>
            <a:pPr marL="171450" indent="-171450">
              <a:buClr>
                <a:srgbClr val="679E2A"/>
              </a:buClr>
              <a:buFont typeface="Wingdings" panose="05000000000000000000" pitchFamily="2" charset="2"/>
              <a:buChar char="ü"/>
            </a:pPr>
            <a:endParaRPr lang="pt-BR" sz="1000" b="1" dirty="0" smtClean="0"/>
          </a:p>
          <a:p>
            <a:pPr marL="171450" indent="-171450">
              <a:buClr>
                <a:srgbClr val="679E2A"/>
              </a:buClr>
              <a:buFont typeface="Wingdings" panose="05000000000000000000" pitchFamily="2" charset="2"/>
              <a:buChar char="ü"/>
            </a:pPr>
            <a:endParaRPr lang="pt-BR" sz="1000" dirty="0"/>
          </a:p>
          <a:p>
            <a:pPr marL="171450" indent="-171450">
              <a:buClr>
                <a:srgbClr val="679E2A"/>
              </a:buClr>
              <a:buFont typeface="Wingdings" panose="05000000000000000000" pitchFamily="2" charset="2"/>
              <a:buChar char="ü"/>
            </a:pPr>
            <a:endParaRPr lang="pt-BR" sz="1000" dirty="0"/>
          </a:p>
          <a:p>
            <a:pPr marL="171450" indent="-171450">
              <a:buClr>
                <a:srgbClr val="679E2A"/>
              </a:buClr>
              <a:buFont typeface="Wingdings" panose="05000000000000000000" pitchFamily="2" charset="2"/>
              <a:buChar char="ü"/>
            </a:pPr>
            <a:endParaRPr lang="pt-BR" sz="1000" dirty="0" smtClean="0"/>
          </a:p>
          <a:p>
            <a:pPr marL="0" indent="0">
              <a:buClr>
                <a:srgbClr val="679E2A"/>
              </a:buClr>
            </a:pPr>
            <a:endParaRPr lang="pt-BR" sz="1000" dirty="0" smtClean="0"/>
          </a:p>
          <a:p>
            <a:pPr marL="0" indent="0">
              <a:buClr>
                <a:srgbClr val="679E2A"/>
              </a:buClr>
            </a:pPr>
            <a:endParaRPr lang="pt-BR" sz="1000" dirty="0"/>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endParaRPr lang="pt-BR" sz="1000" dirty="0"/>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endParaRPr lang="pt-BR" sz="1000" dirty="0"/>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endParaRPr lang="pt-BR" sz="1000" dirty="0"/>
          </a:p>
          <a:p>
            <a:pPr marL="171450" indent="-171450">
              <a:buClr>
                <a:srgbClr val="679E2A"/>
              </a:buClr>
              <a:buFont typeface="Wingdings" panose="05000000000000000000" pitchFamily="2" charset="2"/>
              <a:buChar char="ü"/>
            </a:pPr>
            <a:endParaRPr lang="pt-BR" sz="1000" dirty="0" smtClean="0"/>
          </a:p>
          <a:p>
            <a:pPr marL="0" indent="0">
              <a:buClr>
                <a:srgbClr val="679E2A"/>
              </a:buClr>
            </a:pPr>
            <a:endParaRPr lang="pt-BR" sz="1000" dirty="0" smtClean="0"/>
          </a:p>
          <a:p>
            <a:pPr marL="0" indent="0">
              <a:buClr>
                <a:srgbClr val="679E2A"/>
              </a:buClr>
            </a:pPr>
            <a:endParaRPr lang="pt-BR" sz="1000" dirty="0" smtClean="0"/>
          </a:p>
          <a:p>
            <a:pPr marL="171450" indent="-171450">
              <a:buClr>
                <a:srgbClr val="679E2A"/>
              </a:buClr>
              <a:buFont typeface="Wingdings" panose="05000000000000000000" pitchFamily="2" charset="2"/>
              <a:buChar char="ü"/>
            </a:pPr>
            <a:endParaRPr lang="pt-BR" sz="1000" dirty="0"/>
          </a:p>
          <a:p>
            <a:pPr marL="171450" indent="-171450">
              <a:buClr>
                <a:srgbClr val="679E2A"/>
              </a:buClr>
              <a:buFont typeface="Wingdings" panose="05000000000000000000" pitchFamily="2" charset="2"/>
              <a:buChar char="ü"/>
            </a:pPr>
            <a:endParaRPr lang="pt-BR" sz="1000" dirty="0" smtClean="0"/>
          </a:p>
          <a:p>
            <a:pPr marL="0" indent="0">
              <a:buClr>
                <a:srgbClr val="679E2A"/>
              </a:buClr>
            </a:pPr>
            <a:endParaRPr lang="pt-BR" sz="1000" dirty="0"/>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endParaRPr lang="pt-BR" sz="1000" dirty="0"/>
          </a:p>
        </p:txBody>
      </p:sp>
      <p:sp>
        <p:nvSpPr>
          <p:cNvPr id="4" name="Espaço Reservado para Número de Slide 3"/>
          <p:cNvSpPr>
            <a:spLocks noGrp="1"/>
          </p:cNvSpPr>
          <p:nvPr>
            <p:ph type="sldNum" sz="quarter" idx="12"/>
          </p:nvPr>
        </p:nvSpPr>
        <p:spPr/>
        <p:txBody>
          <a:bodyPr/>
          <a:lstStyle/>
          <a:p>
            <a:fld id="{3BE26D6F-0DF4-434B-8C42-6B387AD159A9}" type="slidenum">
              <a:rPr lang="pt-BR" smtClean="0"/>
              <a:pPr/>
              <a:t>24</a:t>
            </a:fld>
            <a:endParaRPr lang="pt-BR"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020" y="2987824"/>
            <a:ext cx="6352331" cy="1600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tângulo 4"/>
          <p:cNvSpPr/>
          <p:nvPr/>
        </p:nvSpPr>
        <p:spPr>
          <a:xfrm>
            <a:off x="245020" y="2987824"/>
            <a:ext cx="6352331" cy="1600547"/>
          </a:xfrm>
          <a:prstGeom prst="rect">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Seta para baixo 5"/>
          <p:cNvSpPr/>
          <p:nvPr/>
        </p:nvSpPr>
        <p:spPr>
          <a:xfrm>
            <a:off x="5013176" y="2771800"/>
            <a:ext cx="216024" cy="28803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6"/>
          <p:cNvSpPr/>
          <p:nvPr/>
        </p:nvSpPr>
        <p:spPr>
          <a:xfrm>
            <a:off x="4149080" y="3995936"/>
            <a:ext cx="1152128"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1" name="Imagem 10"/>
          <p:cNvPicPr/>
          <p:nvPr/>
        </p:nvPicPr>
        <p:blipFill rotWithShape="1">
          <a:blip r:embed="rId3"/>
          <a:srcRect t="3942" b="10815"/>
          <a:stretch/>
        </p:blipFill>
        <p:spPr>
          <a:xfrm>
            <a:off x="620688" y="5339749"/>
            <a:ext cx="5652348" cy="2904657"/>
          </a:xfrm>
          <a:prstGeom prst="rect">
            <a:avLst/>
          </a:prstGeom>
        </p:spPr>
      </p:pic>
      <p:sp>
        <p:nvSpPr>
          <p:cNvPr id="12" name="Retângulo 11"/>
          <p:cNvSpPr/>
          <p:nvPr/>
        </p:nvSpPr>
        <p:spPr>
          <a:xfrm>
            <a:off x="620688" y="5339750"/>
            <a:ext cx="5652348" cy="2904657"/>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Texto explicativo retangular com cantos arredondados 8"/>
          <p:cNvSpPr/>
          <p:nvPr/>
        </p:nvSpPr>
        <p:spPr>
          <a:xfrm>
            <a:off x="4329380" y="5724128"/>
            <a:ext cx="1835924" cy="504056"/>
          </a:xfrm>
          <a:prstGeom prst="wedgeRoundRectCallout">
            <a:avLst>
              <a:gd name="adj1" fmla="val 15372"/>
              <a:gd name="adj2" fmla="val 131723"/>
              <a:gd name="adj3" fmla="val 16667"/>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pt-BR" sz="900" b="1" dirty="0" smtClean="0">
                <a:solidFill>
                  <a:srgbClr val="FF0000"/>
                </a:solidFill>
              </a:rPr>
              <a:t>EDITAR </a:t>
            </a:r>
            <a:r>
              <a:rPr lang="pt-BR" sz="900" b="1" dirty="0">
                <a:solidFill>
                  <a:srgbClr val="FF0000"/>
                </a:solidFill>
              </a:rPr>
              <a:t>e EXCLUIR os processos que foram adiados. </a:t>
            </a:r>
          </a:p>
        </p:txBody>
      </p:sp>
    </p:spTree>
    <p:extLst>
      <p:ext uri="{BB962C8B-B14F-4D97-AF65-F5344CB8AC3E}">
        <p14:creationId xmlns:p14="http://schemas.microsoft.com/office/powerpoint/2010/main" val="22649574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Sessões</a:t>
            </a:r>
            <a:endParaRPr lang="pt-BR" dirty="0"/>
          </a:p>
        </p:txBody>
      </p:sp>
      <p:sp>
        <p:nvSpPr>
          <p:cNvPr id="3" name="Espaço Reservado para Conteúdo 2"/>
          <p:cNvSpPr>
            <a:spLocks noGrp="1"/>
          </p:cNvSpPr>
          <p:nvPr>
            <p:ph idx="1"/>
          </p:nvPr>
        </p:nvSpPr>
        <p:spPr>
          <a:xfrm>
            <a:off x="116632" y="899592"/>
            <a:ext cx="6597352" cy="7632848"/>
          </a:xfrm>
        </p:spPr>
        <p:txBody>
          <a:bodyPr/>
          <a:lstStyle/>
          <a:p>
            <a:r>
              <a:rPr lang="pt-BR" sz="1400" b="1" dirty="0" smtClean="0"/>
              <a:t>Julgamentos</a:t>
            </a:r>
          </a:p>
          <a:p>
            <a:pPr algn="ctr"/>
            <a:endParaRPr lang="pt-BR" sz="1400" b="1" dirty="0" smtClean="0"/>
          </a:p>
          <a:p>
            <a:pPr marL="171450" indent="-171450">
              <a:buClr>
                <a:srgbClr val="679E2A"/>
              </a:buClr>
              <a:buFont typeface="Wingdings" panose="05000000000000000000" pitchFamily="2" charset="2"/>
              <a:buChar char="ü"/>
            </a:pPr>
            <a:r>
              <a:rPr lang="pt-BR" sz="1000" b="1" dirty="0" smtClean="0"/>
              <a:t>ADIAR PROCESSO </a:t>
            </a:r>
          </a:p>
          <a:p>
            <a:pPr marL="0" indent="0">
              <a:buClr>
                <a:srgbClr val="679E2A"/>
              </a:buClr>
            </a:pPr>
            <a:endParaRPr lang="pt-BR" sz="1000" b="1" dirty="0" smtClean="0"/>
          </a:p>
          <a:p>
            <a:pPr marL="171450" indent="-171450">
              <a:buClr>
                <a:srgbClr val="679E2A"/>
              </a:buClr>
              <a:buFont typeface="Wingdings" panose="05000000000000000000" pitchFamily="2" charset="2"/>
              <a:buChar char="ü"/>
            </a:pPr>
            <a:r>
              <a:rPr lang="pt-BR" sz="1000" b="1" dirty="0" smtClean="0"/>
              <a:t>GERENCIAR ADIAMENTO DE PROCESSOS</a:t>
            </a:r>
          </a:p>
          <a:p>
            <a:pPr marL="0" indent="0">
              <a:buClr>
                <a:srgbClr val="679E2A"/>
              </a:buClr>
            </a:pPr>
            <a:endParaRPr lang="pt-BR" sz="1000" dirty="0"/>
          </a:p>
          <a:p>
            <a:pPr marL="0" indent="0">
              <a:buClr>
                <a:srgbClr val="679E2A"/>
              </a:buClr>
            </a:pPr>
            <a:endParaRPr lang="pt-BR" sz="1000" dirty="0" smtClean="0"/>
          </a:p>
          <a:p>
            <a:pPr marL="171450" indent="-171450">
              <a:buClr>
                <a:srgbClr val="679E2A"/>
              </a:buClr>
              <a:buFont typeface="Wingdings" panose="05000000000000000000" pitchFamily="2" charset="2"/>
              <a:buChar char="ü"/>
            </a:pPr>
            <a:endParaRPr lang="pt-BR" sz="1000" b="1" dirty="0" smtClean="0"/>
          </a:p>
          <a:p>
            <a:pPr marL="171450" indent="-171450">
              <a:buClr>
                <a:srgbClr val="679E2A"/>
              </a:buClr>
              <a:buFont typeface="Wingdings" panose="05000000000000000000" pitchFamily="2" charset="2"/>
              <a:buChar char="ü"/>
            </a:pPr>
            <a:endParaRPr lang="pt-BR" sz="1000" b="1" dirty="0" smtClean="0"/>
          </a:p>
          <a:p>
            <a:pPr marL="171450" indent="-171450">
              <a:buClr>
                <a:srgbClr val="679E2A"/>
              </a:buClr>
              <a:buFont typeface="Wingdings" panose="05000000000000000000" pitchFamily="2" charset="2"/>
              <a:buChar char="ü"/>
            </a:pPr>
            <a:endParaRPr lang="pt-BR" sz="1000" dirty="0"/>
          </a:p>
          <a:p>
            <a:pPr marL="171450" indent="-171450">
              <a:buClr>
                <a:srgbClr val="679E2A"/>
              </a:buClr>
              <a:buFont typeface="Wingdings" panose="05000000000000000000" pitchFamily="2" charset="2"/>
              <a:buChar char="ü"/>
            </a:pPr>
            <a:endParaRPr lang="pt-BR" sz="1000" dirty="0"/>
          </a:p>
          <a:p>
            <a:pPr marL="171450" indent="-171450">
              <a:buClr>
                <a:srgbClr val="679E2A"/>
              </a:buClr>
              <a:buFont typeface="Wingdings" panose="05000000000000000000" pitchFamily="2" charset="2"/>
              <a:buChar char="ü"/>
            </a:pPr>
            <a:endParaRPr lang="pt-BR" sz="1000" dirty="0" smtClean="0"/>
          </a:p>
          <a:p>
            <a:pPr marL="0" indent="0">
              <a:buClr>
                <a:srgbClr val="679E2A"/>
              </a:buClr>
            </a:pPr>
            <a:endParaRPr lang="pt-BR" sz="1000" dirty="0" smtClean="0"/>
          </a:p>
          <a:p>
            <a:pPr marL="0" indent="0">
              <a:buClr>
                <a:srgbClr val="679E2A"/>
              </a:buClr>
            </a:pPr>
            <a:endParaRPr lang="pt-BR" sz="1000" dirty="0"/>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endParaRPr lang="pt-BR" sz="1000" dirty="0"/>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endParaRPr lang="pt-BR" sz="1000" dirty="0"/>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endParaRPr lang="pt-BR" sz="1000" dirty="0"/>
          </a:p>
          <a:p>
            <a:pPr marL="171450" indent="-171450">
              <a:buClr>
                <a:srgbClr val="679E2A"/>
              </a:buClr>
              <a:buFont typeface="Wingdings" panose="05000000000000000000" pitchFamily="2" charset="2"/>
              <a:buChar char="ü"/>
            </a:pPr>
            <a:endParaRPr lang="pt-BR" sz="1000" dirty="0" smtClean="0"/>
          </a:p>
          <a:p>
            <a:pPr marL="0" indent="0">
              <a:buClr>
                <a:srgbClr val="679E2A"/>
              </a:buClr>
            </a:pPr>
            <a:endParaRPr lang="pt-BR" sz="1000" dirty="0" smtClean="0"/>
          </a:p>
          <a:p>
            <a:pPr marL="0" indent="0">
              <a:buClr>
                <a:srgbClr val="679E2A"/>
              </a:buClr>
            </a:pPr>
            <a:endParaRPr lang="pt-BR" sz="1000" dirty="0" smtClean="0"/>
          </a:p>
          <a:p>
            <a:pPr marL="171450" indent="-171450">
              <a:buClr>
                <a:srgbClr val="679E2A"/>
              </a:buClr>
              <a:buFont typeface="Wingdings" panose="05000000000000000000" pitchFamily="2" charset="2"/>
              <a:buChar char="ü"/>
            </a:pPr>
            <a:endParaRPr lang="pt-BR" sz="1000" dirty="0"/>
          </a:p>
          <a:p>
            <a:pPr marL="171450" indent="-171450">
              <a:buClr>
                <a:srgbClr val="679E2A"/>
              </a:buClr>
              <a:buFont typeface="Wingdings" panose="05000000000000000000" pitchFamily="2" charset="2"/>
              <a:buChar char="ü"/>
            </a:pPr>
            <a:endParaRPr lang="pt-BR" sz="1000" dirty="0" smtClean="0"/>
          </a:p>
          <a:p>
            <a:pPr marL="0" indent="0">
              <a:buClr>
                <a:srgbClr val="679E2A"/>
              </a:buClr>
            </a:pPr>
            <a:endParaRPr lang="pt-BR" sz="1000" dirty="0"/>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endParaRPr lang="pt-BR" sz="1000" dirty="0"/>
          </a:p>
        </p:txBody>
      </p:sp>
      <p:sp>
        <p:nvSpPr>
          <p:cNvPr id="4" name="Espaço Reservado para Número de Slide 3"/>
          <p:cNvSpPr>
            <a:spLocks noGrp="1"/>
          </p:cNvSpPr>
          <p:nvPr>
            <p:ph type="sldNum" sz="quarter" idx="12"/>
          </p:nvPr>
        </p:nvSpPr>
        <p:spPr/>
        <p:txBody>
          <a:bodyPr/>
          <a:lstStyle/>
          <a:p>
            <a:fld id="{3BE26D6F-0DF4-434B-8C42-6B387AD159A9}" type="slidenum">
              <a:rPr lang="pt-BR" smtClean="0"/>
              <a:pPr/>
              <a:t>25</a:t>
            </a:fld>
            <a:endParaRPr lang="pt-BR" dirty="0"/>
          </a:p>
        </p:txBody>
      </p:sp>
      <p:pic>
        <p:nvPicPr>
          <p:cNvPr id="8" name="Imagem 7"/>
          <p:cNvPicPr/>
          <p:nvPr/>
        </p:nvPicPr>
        <p:blipFill rotWithShape="1">
          <a:blip r:embed="rId2"/>
          <a:srcRect l="5751" t="10797" r="5431" b="21013"/>
          <a:stretch/>
        </p:blipFill>
        <p:spPr bwMode="auto">
          <a:xfrm>
            <a:off x="620688" y="3131840"/>
            <a:ext cx="5688632" cy="2664296"/>
          </a:xfrm>
          <a:prstGeom prst="rect">
            <a:avLst/>
          </a:prstGeom>
          <a:ln>
            <a:noFill/>
          </a:ln>
          <a:extLst>
            <a:ext uri="{53640926-AAD7-44D8-BBD7-CCE9431645EC}">
              <a14:shadowObscured xmlns:a14="http://schemas.microsoft.com/office/drawing/2010/main"/>
            </a:ext>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720" y="5364088"/>
            <a:ext cx="504056" cy="22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tângulo 4"/>
          <p:cNvSpPr/>
          <p:nvPr/>
        </p:nvSpPr>
        <p:spPr>
          <a:xfrm>
            <a:off x="620688" y="3131840"/>
            <a:ext cx="5688632" cy="2664296"/>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Texto explicativo retangular com cantos arredondados 12"/>
          <p:cNvSpPr/>
          <p:nvPr/>
        </p:nvSpPr>
        <p:spPr>
          <a:xfrm>
            <a:off x="2240868" y="5564052"/>
            <a:ext cx="2448272" cy="545207"/>
          </a:xfrm>
          <a:prstGeom prst="wedgeRoundRectCallout">
            <a:avLst>
              <a:gd name="adj1" fmla="val -81875"/>
              <a:gd name="adj2" fmla="val -44098"/>
              <a:gd name="adj3" fmla="val 16667"/>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pt-BR" sz="900" b="1" dirty="0">
                <a:solidFill>
                  <a:srgbClr val="FF0000"/>
                </a:solidFill>
              </a:rPr>
              <a:t>Ao final da alteração SALVAR ou CANCELAR as informações.</a:t>
            </a:r>
          </a:p>
        </p:txBody>
      </p:sp>
      <p:sp>
        <p:nvSpPr>
          <p:cNvPr id="12" name="Texto explicativo retangular com cantos arredondados 11"/>
          <p:cNvSpPr/>
          <p:nvPr/>
        </p:nvSpPr>
        <p:spPr>
          <a:xfrm>
            <a:off x="4293096" y="2735796"/>
            <a:ext cx="2016224" cy="792088"/>
          </a:xfrm>
          <a:prstGeom prst="wedgeRoundRectCallout">
            <a:avLst>
              <a:gd name="adj1" fmla="val -90205"/>
              <a:gd name="adj2" fmla="val 105961"/>
              <a:gd name="adj3" fmla="val 16667"/>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pt-BR" sz="900" b="1" dirty="0" smtClean="0">
                <a:solidFill>
                  <a:srgbClr val="FF0000"/>
                </a:solidFill>
              </a:rPr>
              <a:t>Através </a:t>
            </a:r>
            <a:r>
              <a:rPr lang="pt-BR" sz="900" b="1" dirty="0">
                <a:solidFill>
                  <a:srgbClr val="FF0000"/>
                </a:solidFill>
              </a:rPr>
              <a:t>dos </a:t>
            </a:r>
            <a:r>
              <a:rPr lang="pt-BR" sz="900" b="1" dirty="0" smtClean="0">
                <a:solidFill>
                  <a:srgbClr val="FF0000"/>
                </a:solidFill>
              </a:rPr>
              <a:t>campos </a:t>
            </a:r>
            <a:r>
              <a:rPr lang="pt-BR" sz="900" b="1" dirty="0">
                <a:solidFill>
                  <a:srgbClr val="FF0000"/>
                </a:solidFill>
              </a:rPr>
              <a:t>é possível editar a JUSTIFICATIVA e a DATA FINAL DO ADIAMENTO,  incluir um MOTIVO do adiantamento.  </a:t>
            </a:r>
          </a:p>
        </p:txBody>
      </p:sp>
    </p:spTree>
    <p:extLst>
      <p:ext uri="{BB962C8B-B14F-4D97-AF65-F5344CB8AC3E}">
        <p14:creationId xmlns:p14="http://schemas.microsoft.com/office/powerpoint/2010/main" val="15751191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Sessões</a:t>
            </a:r>
            <a:endParaRPr lang="pt-BR" dirty="0"/>
          </a:p>
        </p:txBody>
      </p:sp>
      <p:sp>
        <p:nvSpPr>
          <p:cNvPr id="3" name="Espaço Reservado para Conteúdo 2"/>
          <p:cNvSpPr>
            <a:spLocks noGrp="1"/>
          </p:cNvSpPr>
          <p:nvPr>
            <p:ph idx="1"/>
          </p:nvPr>
        </p:nvSpPr>
        <p:spPr>
          <a:xfrm>
            <a:off x="116632" y="899592"/>
            <a:ext cx="6597352" cy="8064896"/>
          </a:xfrm>
        </p:spPr>
        <p:txBody>
          <a:bodyPr/>
          <a:lstStyle/>
          <a:p>
            <a:r>
              <a:rPr lang="pt-BR" sz="1400" b="1" dirty="0" smtClean="0"/>
              <a:t>Julgamentos</a:t>
            </a:r>
          </a:p>
          <a:p>
            <a:pPr marL="171450" indent="-171450">
              <a:buClr>
                <a:srgbClr val="679E2A"/>
              </a:buClr>
              <a:buFont typeface="Wingdings" panose="05000000000000000000" pitchFamily="2" charset="2"/>
              <a:buChar char="ü"/>
            </a:pPr>
            <a:r>
              <a:rPr lang="pt-BR" sz="1000" b="1" dirty="0" smtClean="0"/>
              <a:t>OCORRÊNCIAS PLENÁRIAS</a:t>
            </a:r>
          </a:p>
          <a:p>
            <a:pPr marL="0" indent="0">
              <a:buClr>
                <a:srgbClr val="679E2A"/>
              </a:buClr>
            </a:pPr>
            <a:endParaRPr lang="pt-BR" sz="1000" b="1" dirty="0" smtClean="0"/>
          </a:p>
          <a:p>
            <a:pPr marL="171450" indent="-171450">
              <a:buClr>
                <a:srgbClr val="679E2A"/>
              </a:buClr>
              <a:buFont typeface="Wingdings" panose="05000000000000000000" pitchFamily="2" charset="2"/>
              <a:buChar char="ü"/>
            </a:pPr>
            <a:r>
              <a:rPr lang="pt-BR" sz="1000" dirty="0" smtClean="0"/>
              <a:t>Ícone         responsável por registrar as Ocorrências Plenárias.</a:t>
            </a:r>
          </a:p>
          <a:p>
            <a:pPr marL="171450" indent="-171450">
              <a:buClr>
                <a:srgbClr val="679E2A"/>
              </a:buClr>
              <a:buFont typeface="Wingdings" panose="05000000000000000000" pitchFamily="2" charset="2"/>
              <a:buChar char="ü"/>
            </a:pPr>
            <a:endParaRPr lang="pt-BR" sz="1000" dirty="0"/>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endParaRPr lang="pt-BR" sz="1000" dirty="0"/>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endParaRPr lang="pt-BR" sz="1000" dirty="0"/>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endParaRPr lang="pt-BR" sz="1000" dirty="0"/>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r>
              <a:rPr lang="pt-BR" sz="1000" dirty="0" smtClean="0"/>
              <a:t>No </a:t>
            </a:r>
            <a:r>
              <a:rPr lang="pt-BR" sz="1000" dirty="0"/>
              <a:t>painel de Ocorrências será registrado </a:t>
            </a:r>
            <a:r>
              <a:rPr lang="pt-BR" sz="1000" dirty="0" smtClean="0"/>
              <a:t>a informação do </a:t>
            </a:r>
            <a:r>
              <a:rPr lang="pt-BR" sz="1000" dirty="0"/>
              <a:t>julgamento do processo.</a:t>
            </a:r>
          </a:p>
          <a:p>
            <a:pPr marL="0" indent="0">
              <a:buClr>
                <a:srgbClr val="679E2A"/>
              </a:buClr>
            </a:pPr>
            <a:endParaRPr lang="pt-BR" sz="1000" dirty="0" smtClean="0"/>
          </a:p>
          <a:p>
            <a:pPr marL="0" indent="0">
              <a:buClr>
                <a:srgbClr val="679E2A"/>
              </a:buClr>
            </a:pPr>
            <a:endParaRPr lang="pt-BR" sz="1000" b="1" dirty="0" smtClean="0"/>
          </a:p>
          <a:p>
            <a:pPr marL="171450" indent="-171450">
              <a:buClr>
                <a:srgbClr val="679E2A"/>
              </a:buClr>
              <a:buFont typeface="Wingdings" panose="05000000000000000000" pitchFamily="2" charset="2"/>
              <a:buChar char="ü"/>
            </a:pPr>
            <a:endParaRPr lang="pt-BR" sz="1000" b="1" dirty="0"/>
          </a:p>
          <a:p>
            <a:pPr marL="171450" indent="-171450">
              <a:buClr>
                <a:srgbClr val="679E2A"/>
              </a:buClr>
              <a:buFont typeface="Wingdings" panose="05000000000000000000" pitchFamily="2" charset="2"/>
              <a:buChar char="ü"/>
            </a:pPr>
            <a:endParaRPr lang="pt-BR" sz="1000" b="1" dirty="0"/>
          </a:p>
          <a:p>
            <a:pPr marL="171450" indent="-171450">
              <a:buClr>
                <a:srgbClr val="679E2A"/>
              </a:buClr>
              <a:buFont typeface="Wingdings" panose="05000000000000000000" pitchFamily="2" charset="2"/>
              <a:buChar char="ü"/>
            </a:pPr>
            <a:endParaRPr lang="pt-BR" sz="1000" b="1" dirty="0" smtClean="0"/>
          </a:p>
          <a:p>
            <a:pPr marL="171450" indent="-171450">
              <a:buClr>
                <a:srgbClr val="679E2A"/>
              </a:buClr>
              <a:buFont typeface="Wingdings" panose="05000000000000000000" pitchFamily="2" charset="2"/>
              <a:buChar char="ü"/>
            </a:pPr>
            <a:endParaRPr lang="pt-BR" sz="1000" b="1" dirty="0"/>
          </a:p>
          <a:p>
            <a:pPr marL="171450" indent="-171450">
              <a:buClr>
                <a:srgbClr val="679E2A"/>
              </a:buClr>
              <a:buFont typeface="Wingdings" panose="05000000000000000000" pitchFamily="2" charset="2"/>
              <a:buChar char="ü"/>
            </a:pPr>
            <a:endParaRPr lang="pt-BR" sz="1000" b="1" dirty="0" smtClean="0"/>
          </a:p>
          <a:p>
            <a:pPr marL="171450" indent="-171450">
              <a:buClr>
                <a:srgbClr val="679E2A"/>
              </a:buClr>
              <a:buFont typeface="Wingdings" panose="05000000000000000000" pitchFamily="2" charset="2"/>
              <a:buChar char="ü"/>
            </a:pPr>
            <a:endParaRPr lang="pt-BR" sz="1000" b="1" dirty="0"/>
          </a:p>
          <a:p>
            <a:pPr marL="171450" indent="-171450">
              <a:buClr>
                <a:srgbClr val="679E2A"/>
              </a:buClr>
              <a:buFont typeface="Wingdings" panose="05000000000000000000" pitchFamily="2" charset="2"/>
              <a:buChar char="ü"/>
            </a:pPr>
            <a:endParaRPr lang="pt-BR" sz="1000" b="1" dirty="0" smtClean="0"/>
          </a:p>
          <a:p>
            <a:pPr marL="171450" indent="-171450">
              <a:buClr>
                <a:srgbClr val="679E2A"/>
              </a:buClr>
              <a:buFont typeface="Wingdings" panose="05000000000000000000" pitchFamily="2" charset="2"/>
              <a:buChar char="ü"/>
            </a:pPr>
            <a:endParaRPr lang="pt-BR" sz="1000" b="1" dirty="0"/>
          </a:p>
          <a:p>
            <a:pPr marL="171450" indent="-171450">
              <a:buClr>
                <a:srgbClr val="679E2A"/>
              </a:buClr>
              <a:buFont typeface="Wingdings" panose="05000000000000000000" pitchFamily="2" charset="2"/>
              <a:buChar char="ü"/>
            </a:pPr>
            <a:endParaRPr lang="pt-BR" sz="1000" b="1" dirty="0" smtClean="0"/>
          </a:p>
          <a:p>
            <a:pPr marL="171450" indent="-171450">
              <a:buClr>
                <a:srgbClr val="679E2A"/>
              </a:buClr>
              <a:buFont typeface="Wingdings" panose="05000000000000000000" pitchFamily="2" charset="2"/>
              <a:buChar char="ü"/>
            </a:pPr>
            <a:endParaRPr lang="pt-BR" sz="1000" b="1" dirty="0"/>
          </a:p>
          <a:p>
            <a:pPr marL="171450" indent="-171450">
              <a:buClr>
                <a:srgbClr val="679E2A"/>
              </a:buClr>
              <a:buFont typeface="Wingdings" panose="05000000000000000000" pitchFamily="2" charset="2"/>
              <a:buChar char="ü"/>
            </a:pPr>
            <a:endParaRPr lang="pt-BR" sz="1000" b="1" dirty="0" smtClean="0"/>
          </a:p>
          <a:p>
            <a:pPr marL="171450" indent="-171450">
              <a:buClr>
                <a:srgbClr val="679E2A"/>
              </a:buClr>
              <a:buFont typeface="Wingdings" panose="05000000000000000000" pitchFamily="2" charset="2"/>
              <a:buChar char="ü"/>
            </a:pPr>
            <a:endParaRPr lang="pt-BR" sz="1000" b="1" dirty="0"/>
          </a:p>
          <a:p>
            <a:pPr marL="171450" indent="-171450">
              <a:buClr>
                <a:srgbClr val="679E2A"/>
              </a:buClr>
              <a:buFont typeface="Wingdings" panose="05000000000000000000" pitchFamily="2" charset="2"/>
              <a:buChar char="ü"/>
            </a:pPr>
            <a:endParaRPr lang="pt-BR" sz="1000" b="1" dirty="0" smtClean="0"/>
          </a:p>
          <a:p>
            <a:pPr marL="171450" indent="-171450">
              <a:buClr>
                <a:srgbClr val="679E2A"/>
              </a:buClr>
              <a:buFont typeface="Wingdings" panose="05000000000000000000" pitchFamily="2" charset="2"/>
              <a:buChar char="ü"/>
            </a:pPr>
            <a:endParaRPr lang="pt-BR" sz="1000" b="1" dirty="0"/>
          </a:p>
          <a:p>
            <a:pPr marL="0" indent="0">
              <a:buClr>
                <a:srgbClr val="679E2A"/>
              </a:buClr>
            </a:pPr>
            <a:endParaRPr lang="pt-BR" sz="1000" dirty="0"/>
          </a:p>
          <a:p>
            <a:pPr marL="0" indent="0">
              <a:buClr>
                <a:srgbClr val="679E2A"/>
              </a:buClr>
            </a:pPr>
            <a:endParaRPr lang="pt-BR" sz="1000" dirty="0" smtClean="0"/>
          </a:p>
          <a:p>
            <a:pPr marL="171450" indent="-171450">
              <a:buClr>
                <a:srgbClr val="679E2A"/>
              </a:buClr>
              <a:buFont typeface="Wingdings" panose="05000000000000000000" pitchFamily="2" charset="2"/>
              <a:buChar char="ü"/>
            </a:pPr>
            <a:endParaRPr lang="pt-BR" sz="1000" b="1" dirty="0" smtClean="0"/>
          </a:p>
          <a:p>
            <a:pPr marL="171450" indent="-171450">
              <a:buClr>
                <a:srgbClr val="679E2A"/>
              </a:buClr>
              <a:buFont typeface="Wingdings" panose="05000000000000000000" pitchFamily="2" charset="2"/>
              <a:buChar char="ü"/>
            </a:pPr>
            <a:endParaRPr lang="pt-BR" sz="1000" b="1" dirty="0" smtClean="0"/>
          </a:p>
          <a:p>
            <a:pPr marL="171450" indent="-171450">
              <a:buClr>
                <a:srgbClr val="679E2A"/>
              </a:buClr>
              <a:buFont typeface="Wingdings" panose="05000000000000000000" pitchFamily="2" charset="2"/>
              <a:buChar char="ü"/>
            </a:pPr>
            <a:endParaRPr lang="pt-BR" sz="1000" dirty="0"/>
          </a:p>
          <a:p>
            <a:pPr marL="0" indent="0">
              <a:buClr>
                <a:srgbClr val="679E2A"/>
              </a:buClr>
            </a:pPr>
            <a:endParaRPr lang="pt-BR" sz="1000" dirty="0"/>
          </a:p>
          <a:p>
            <a:pPr marL="171450" indent="-171450">
              <a:buClr>
                <a:srgbClr val="679E2A"/>
              </a:buClr>
              <a:buFont typeface="Wingdings" panose="05000000000000000000" pitchFamily="2" charset="2"/>
              <a:buChar char="ü"/>
            </a:pPr>
            <a:endParaRPr lang="pt-BR" sz="1000" dirty="0" smtClean="0"/>
          </a:p>
          <a:p>
            <a:pPr marL="0" indent="0">
              <a:buClr>
                <a:srgbClr val="679E2A"/>
              </a:buClr>
            </a:pPr>
            <a:endParaRPr lang="pt-BR" sz="1000" dirty="0" smtClean="0"/>
          </a:p>
          <a:p>
            <a:pPr marL="0" indent="0">
              <a:buClr>
                <a:srgbClr val="679E2A"/>
              </a:buClr>
            </a:pPr>
            <a:endParaRPr lang="pt-BR" sz="1000" dirty="0"/>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endParaRPr lang="pt-BR" sz="1000" dirty="0"/>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endParaRPr lang="pt-BR" sz="1000" dirty="0"/>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endParaRPr lang="pt-BR" sz="1000" dirty="0"/>
          </a:p>
          <a:p>
            <a:pPr marL="171450" indent="-171450">
              <a:buClr>
                <a:srgbClr val="679E2A"/>
              </a:buClr>
              <a:buFont typeface="Wingdings" panose="05000000000000000000" pitchFamily="2" charset="2"/>
              <a:buChar char="ü"/>
            </a:pPr>
            <a:endParaRPr lang="pt-BR" sz="1000" dirty="0" smtClean="0"/>
          </a:p>
          <a:p>
            <a:pPr marL="0" indent="0">
              <a:buClr>
                <a:srgbClr val="679E2A"/>
              </a:buClr>
            </a:pPr>
            <a:endParaRPr lang="pt-BR" sz="1000" dirty="0" smtClean="0"/>
          </a:p>
          <a:p>
            <a:pPr marL="0" indent="0">
              <a:buClr>
                <a:srgbClr val="679E2A"/>
              </a:buClr>
            </a:pPr>
            <a:endParaRPr lang="pt-BR" sz="1000" dirty="0" smtClean="0"/>
          </a:p>
          <a:p>
            <a:pPr marL="171450" indent="-171450">
              <a:buClr>
                <a:srgbClr val="679E2A"/>
              </a:buClr>
              <a:buFont typeface="Wingdings" panose="05000000000000000000" pitchFamily="2" charset="2"/>
              <a:buChar char="ü"/>
            </a:pPr>
            <a:endParaRPr lang="pt-BR" sz="1000" dirty="0"/>
          </a:p>
          <a:p>
            <a:pPr marL="171450" indent="-171450">
              <a:buClr>
                <a:srgbClr val="679E2A"/>
              </a:buClr>
              <a:buFont typeface="Wingdings" panose="05000000000000000000" pitchFamily="2" charset="2"/>
              <a:buChar char="ü"/>
            </a:pPr>
            <a:endParaRPr lang="pt-BR" sz="1000" dirty="0" smtClean="0"/>
          </a:p>
          <a:p>
            <a:pPr marL="0" indent="0">
              <a:buClr>
                <a:srgbClr val="679E2A"/>
              </a:buClr>
            </a:pPr>
            <a:endParaRPr lang="pt-BR" sz="1000" dirty="0"/>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endParaRPr lang="pt-BR" sz="1000" dirty="0"/>
          </a:p>
        </p:txBody>
      </p:sp>
      <p:sp>
        <p:nvSpPr>
          <p:cNvPr id="4" name="Espaço Reservado para Número de Slide 3"/>
          <p:cNvSpPr>
            <a:spLocks noGrp="1"/>
          </p:cNvSpPr>
          <p:nvPr>
            <p:ph type="sldNum" sz="quarter" idx="12"/>
          </p:nvPr>
        </p:nvSpPr>
        <p:spPr/>
        <p:txBody>
          <a:bodyPr/>
          <a:lstStyle/>
          <a:p>
            <a:fld id="{3BE26D6F-0DF4-434B-8C42-6B387AD159A9}" type="slidenum">
              <a:rPr lang="pt-BR" smtClean="0"/>
              <a:pPr/>
              <a:t>26</a:t>
            </a:fld>
            <a:endParaRPr lang="pt-BR" dirty="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220" y="1747875"/>
            <a:ext cx="190500" cy="24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5401" t="3382" r="15529" b="14559"/>
          <a:stretch/>
        </p:blipFill>
        <p:spPr bwMode="auto">
          <a:xfrm>
            <a:off x="921715" y="2147277"/>
            <a:ext cx="5027565" cy="2208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tângulo 16"/>
          <p:cNvSpPr/>
          <p:nvPr/>
        </p:nvSpPr>
        <p:spPr>
          <a:xfrm>
            <a:off x="5661248" y="4211960"/>
            <a:ext cx="144016" cy="14401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8197"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18630" t="10953" r="36822" b="30735"/>
          <a:stretch/>
        </p:blipFill>
        <p:spPr bwMode="auto">
          <a:xfrm>
            <a:off x="1052736" y="4932040"/>
            <a:ext cx="4680521" cy="3593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Retângulo 20"/>
          <p:cNvSpPr/>
          <p:nvPr/>
        </p:nvSpPr>
        <p:spPr>
          <a:xfrm>
            <a:off x="908720" y="2147277"/>
            <a:ext cx="5040560" cy="2208699"/>
          </a:xfrm>
          <a:prstGeom prst="rect">
            <a:avLst/>
          </a:prstGeom>
          <a:noFill/>
          <a:ln w="63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 name="Retângulo 21"/>
          <p:cNvSpPr/>
          <p:nvPr/>
        </p:nvSpPr>
        <p:spPr>
          <a:xfrm>
            <a:off x="1052736" y="4932040"/>
            <a:ext cx="4680521" cy="359369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Texto explicativo retangular com cantos arredondados 12"/>
          <p:cNvSpPr/>
          <p:nvPr/>
        </p:nvSpPr>
        <p:spPr>
          <a:xfrm>
            <a:off x="2374277" y="4939131"/>
            <a:ext cx="2037438" cy="423082"/>
          </a:xfrm>
          <a:prstGeom prst="wedgeRoundRectCallout">
            <a:avLst>
              <a:gd name="adj1" fmla="val -38774"/>
              <a:gd name="adj2" fmla="val 118938"/>
              <a:gd name="adj3" fmla="val 16667"/>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pt-BR" sz="900" b="1" dirty="0" smtClean="0">
                <a:solidFill>
                  <a:srgbClr val="FF0000"/>
                </a:solidFill>
              </a:rPr>
              <a:t>Preencha as informações , conforme ocorrido no julgamento.</a:t>
            </a:r>
            <a:endParaRPr lang="pt-BR" sz="900" b="1" dirty="0">
              <a:solidFill>
                <a:srgbClr val="FF0000"/>
              </a:solidFill>
            </a:endParaRPr>
          </a:p>
        </p:txBody>
      </p:sp>
      <p:sp>
        <p:nvSpPr>
          <p:cNvPr id="12" name="Texto explicativo retangular com cantos arredondados 11"/>
          <p:cNvSpPr/>
          <p:nvPr/>
        </p:nvSpPr>
        <p:spPr>
          <a:xfrm>
            <a:off x="4797152" y="7380312"/>
            <a:ext cx="1512168" cy="649947"/>
          </a:xfrm>
          <a:prstGeom prst="wedgeRoundRectCallout">
            <a:avLst>
              <a:gd name="adj1" fmla="val -33293"/>
              <a:gd name="adj2" fmla="val 71202"/>
              <a:gd name="adj3" fmla="val 16667"/>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pt-BR" sz="900" b="1" dirty="0" smtClean="0">
                <a:solidFill>
                  <a:srgbClr val="FF0000"/>
                </a:solidFill>
              </a:rPr>
              <a:t>SALVAR  </a:t>
            </a:r>
            <a:r>
              <a:rPr lang="pt-BR" sz="900" b="1" dirty="0">
                <a:solidFill>
                  <a:srgbClr val="FF0000"/>
                </a:solidFill>
              </a:rPr>
              <a:t>as informações ou CANCELAR para retornar a tela </a:t>
            </a:r>
            <a:r>
              <a:rPr lang="pt-BR" sz="900" b="1" dirty="0" smtClean="0">
                <a:solidFill>
                  <a:srgbClr val="FF0000"/>
                </a:solidFill>
              </a:rPr>
              <a:t>dos  julgamentos.</a:t>
            </a:r>
            <a:endParaRPr lang="pt-BR" sz="900" b="1" dirty="0">
              <a:solidFill>
                <a:srgbClr val="FF0000"/>
              </a:solidFill>
            </a:endParaRPr>
          </a:p>
        </p:txBody>
      </p:sp>
    </p:spTree>
    <p:extLst>
      <p:ext uri="{BB962C8B-B14F-4D97-AF65-F5344CB8AC3E}">
        <p14:creationId xmlns:p14="http://schemas.microsoft.com/office/powerpoint/2010/main" val="5352168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Sessões</a:t>
            </a:r>
            <a:endParaRPr lang="pt-BR" dirty="0"/>
          </a:p>
        </p:txBody>
      </p:sp>
      <p:sp>
        <p:nvSpPr>
          <p:cNvPr id="3" name="Espaço Reservado para Conteúdo 2"/>
          <p:cNvSpPr>
            <a:spLocks noGrp="1"/>
          </p:cNvSpPr>
          <p:nvPr>
            <p:ph idx="1"/>
          </p:nvPr>
        </p:nvSpPr>
        <p:spPr>
          <a:xfrm>
            <a:off x="144016" y="899592"/>
            <a:ext cx="6597352" cy="8064896"/>
          </a:xfrm>
        </p:spPr>
        <p:txBody>
          <a:bodyPr/>
          <a:lstStyle/>
          <a:p>
            <a:r>
              <a:rPr lang="pt-BR" sz="1400" b="1" dirty="0" smtClean="0"/>
              <a:t>Julgamentos</a:t>
            </a:r>
          </a:p>
          <a:p>
            <a:pPr marL="171450" indent="-171450">
              <a:buClr>
                <a:srgbClr val="679E2A"/>
              </a:buClr>
              <a:buFont typeface="Wingdings" panose="05000000000000000000" pitchFamily="2" charset="2"/>
              <a:buChar char="ü"/>
            </a:pPr>
            <a:r>
              <a:rPr lang="pt-BR" sz="1000" b="1" dirty="0" smtClean="0"/>
              <a:t>JULGAR PAUTA</a:t>
            </a:r>
          </a:p>
          <a:p>
            <a:pPr marL="171450" indent="-171450">
              <a:buClr>
                <a:srgbClr val="679E2A"/>
              </a:buClr>
              <a:buFont typeface="Wingdings" panose="05000000000000000000" pitchFamily="2" charset="2"/>
              <a:buChar char="ü"/>
            </a:pPr>
            <a:r>
              <a:rPr lang="pt-BR" sz="1000" dirty="0"/>
              <a:t>Após clicar no ícone            localizado ao lado direito do processo que será julgado, o sistema apresentará a tela de inclusão de informações adicionais e dos julgamentos dos Gestores e Interessados, seguem orientações a seguir</a:t>
            </a:r>
            <a:r>
              <a:rPr lang="pt-BR" sz="1000" dirty="0" smtClean="0"/>
              <a:t>:</a:t>
            </a:r>
          </a:p>
          <a:p>
            <a:pPr marL="171450" indent="-171450">
              <a:buClr>
                <a:srgbClr val="679E2A"/>
              </a:buClr>
              <a:buFont typeface="Wingdings" panose="05000000000000000000" pitchFamily="2" charset="2"/>
              <a:buChar char="ü"/>
            </a:pPr>
            <a:r>
              <a:rPr lang="pt-BR" sz="1000" b="1" dirty="0"/>
              <a:t>DADOS ADICIONAIS DO PROCESSO:</a:t>
            </a:r>
          </a:p>
          <a:p>
            <a:pPr marL="171450" lvl="1" indent="-171450" defTabSz="914400">
              <a:spcBef>
                <a:spcPts val="400"/>
              </a:spcBef>
              <a:spcAft>
                <a:spcPts val="400"/>
              </a:spcAft>
              <a:buClr>
                <a:srgbClr val="679E2A"/>
              </a:buClr>
              <a:buFont typeface="Wingdings" panose="05000000000000000000" pitchFamily="2" charset="2"/>
              <a:buChar char="Ø"/>
            </a:pPr>
            <a:r>
              <a:rPr lang="pt-BR" dirty="0"/>
              <a:t>Preenchimento de dados adicionais relacionados ao julgamento, tais como: RETORNO, VOLUMES. Através dos combos é possível selecionar as informações relacionadas ao processo: ACÓRDÃO, ACÓRDÃO ANTERIOR, DATA PUBLICAÇÃO DOE, RELATOR, RELATOR SUBSTITUTO E PROCURADOR</a:t>
            </a:r>
            <a:r>
              <a:rPr lang="pt-BR" dirty="0" smtClean="0"/>
              <a:t>.</a:t>
            </a:r>
          </a:p>
          <a:p>
            <a:pPr marL="171450" lvl="1" indent="-171450" defTabSz="914400">
              <a:spcBef>
                <a:spcPts val="400"/>
              </a:spcBef>
              <a:spcAft>
                <a:spcPts val="400"/>
              </a:spcAft>
              <a:buClr>
                <a:srgbClr val="679E2A"/>
              </a:buClr>
              <a:buFont typeface="Wingdings" panose="05000000000000000000" pitchFamily="2" charset="2"/>
              <a:buChar char="Ø"/>
            </a:pPr>
            <a:r>
              <a:rPr lang="pt-BR" dirty="0" smtClean="0"/>
              <a:t>Para visualizar a EMENTA primeiro selecionar o Acórdão no combo ao lado  e, segundo clicar na lupa EMENTA.</a:t>
            </a:r>
            <a:endParaRPr lang="pt-BR" dirty="0"/>
          </a:p>
          <a:p>
            <a:pPr marL="171450" indent="-171450">
              <a:buClr>
                <a:srgbClr val="679E2A"/>
              </a:buClr>
              <a:buFont typeface="Wingdings" panose="05000000000000000000" pitchFamily="2" charset="2"/>
              <a:buChar char="ü"/>
            </a:pPr>
            <a:r>
              <a:rPr lang="pt-BR" sz="1000" b="1" dirty="0" smtClean="0"/>
              <a:t>JULGAMENTO DOS GESTORES / INTERESSADOS</a:t>
            </a:r>
          </a:p>
          <a:p>
            <a:pPr marL="171450" indent="-171450">
              <a:buClr>
                <a:srgbClr val="679E2A"/>
              </a:buClr>
            </a:pPr>
            <a:r>
              <a:rPr lang="pt-BR" sz="1000" b="1" dirty="0" smtClean="0"/>
              <a:t>      Obs.</a:t>
            </a:r>
            <a:r>
              <a:rPr lang="pt-BR" sz="1000" dirty="0" smtClean="0"/>
              <a:t>: Proceder da mesma forma para incluir JULGAMENTOS para INTERESSADOS.</a:t>
            </a:r>
          </a:p>
          <a:p>
            <a:pPr marL="171450" indent="-171450">
              <a:buClr>
                <a:srgbClr val="679E2A"/>
              </a:buClr>
              <a:buFont typeface="Wingdings" panose="05000000000000000000" pitchFamily="2" charset="2"/>
              <a:buChar char="ü"/>
            </a:pPr>
            <a:endParaRPr lang="pt-BR" sz="1000" dirty="0"/>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endParaRPr lang="pt-BR" sz="1000" dirty="0"/>
          </a:p>
          <a:p>
            <a:pPr marL="0" indent="0">
              <a:buClr>
                <a:srgbClr val="679E2A"/>
              </a:buClr>
            </a:pPr>
            <a:endParaRPr lang="pt-BR" sz="1000" dirty="0" smtClean="0"/>
          </a:p>
          <a:p>
            <a:pPr marL="0" indent="0">
              <a:buClr>
                <a:srgbClr val="679E2A"/>
              </a:buClr>
            </a:pPr>
            <a:endParaRPr lang="pt-BR" sz="1000" dirty="0" smtClean="0"/>
          </a:p>
          <a:p>
            <a:pPr marL="0" indent="0">
              <a:buClr>
                <a:srgbClr val="679E2A"/>
              </a:buClr>
            </a:pPr>
            <a:endParaRPr lang="pt-BR" sz="1000" dirty="0" smtClean="0"/>
          </a:p>
          <a:p>
            <a:pPr marL="171450" indent="-171450">
              <a:buClr>
                <a:srgbClr val="679E2A"/>
              </a:buClr>
              <a:buFont typeface="Wingdings" panose="05000000000000000000" pitchFamily="2" charset="2"/>
              <a:buChar char="ü"/>
            </a:pPr>
            <a:endParaRPr lang="pt-BR" sz="1000" dirty="0"/>
          </a:p>
          <a:p>
            <a:pPr marL="171450" indent="-171450">
              <a:buClr>
                <a:srgbClr val="679E2A"/>
              </a:buClr>
              <a:buFont typeface="Wingdings" panose="05000000000000000000" pitchFamily="2" charset="2"/>
              <a:buChar char="ü"/>
            </a:pPr>
            <a:endParaRPr lang="pt-BR" sz="1000" dirty="0" smtClean="0"/>
          </a:p>
          <a:p>
            <a:pPr marL="0" indent="0">
              <a:buClr>
                <a:srgbClr val="679E2A"/>
              </a:buClr>
            </a:pPr>
            <a:endParaRPr lang="pt-BR" sz="1000" dirty="0"/>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endParaRPr lang="pt-BR" sz="1000" dirty="0"/>
          </a:p>
        </p:txBody>
      </p:sp>
      <p:sp>
        <p:nvSpPr>
          <p:cNvPr id="4" name="Espaço Reservado para Número de Slide 3"/>
          <p:cNvSpPr>
            <a:spLocks noGrp="1"/>
          </p:cNvSpPr>
          <p:nvPr>
            <p:ph type="sldNum" sz="quarter" idx="12"/>
          </p:nvPr>
        </p:nvSpPr>
        <p:spPr/>
        <p:txBody>
          <a:bodyPr/>
          <a:lstStyle/>
          <a:p>
            <a:fld id="{3BE26D6F-0DF4-434B-8C42-6B387AD159A9}" type="slidenum">
              <a:rPr lang="pt-BR" smtClean="0"/>
              <a:pPr/>
              <a:t>27</a:t>
            </a:fld>
            <a:endParaRPr lang="pt-BR" dirty="0"/>
          </a:p>
        </p:txBody>
      </p:sp>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9762" y="1475656"/>
            <a:ext cx="211046" cy="178072"/>
          </a:xfrm>
          <a:prstGeom prst="rect">
            <a:avLst/>
          </a:prstGeom>
          <a:noFill/>
          <a:ln w="9525">
            <a:solidFill>
              <a:srgbClr val="002060"/>
            </a:solidFill>
            <a:miter lim="800000"/>
            <a:headEnd/>
            <a:tailEnd/>
          </a:ln>
          <a:extLst>
            <a:ext uri="{909E8E84-426E-40DD-AFC4-6F175D3DCCD1}">
              <a14:hiddenFill xmlns:a14="http://schemas.microsoft.com/office/drawing/2010/main">
                <a:solidFill>
                  <a:schemeClr val="accent1"/>
                </a:solidFill>
              </a14:hiddenFill>
            </a:ext>
          </a:extLst>
        </p:spPr>
      </p:pic>
      <p:pic>
        <p:nvPicPr>
          <p:cNvPr id="819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2737" b="2900"/>
          <a:stretch/>
        </p:blipFill>
        <p:spPr bwMode="auto">
          <a:xfrm>
            <a:off x="260648" y="3563888"/>
            <a:ext cx="6336704" cy="3303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tângulo 7"/>
          <p:cNvSpPr/>
          <p:nvPr/>
        </p:nvSpPr>
        <p:spPr>
          <a:xfrm>
            <a:off x="260648" y="3572339"/>
            <a:ext cx="6336704" cy="3303917"/>
          </a:xfrm>
          <a:prstGeom prst="rect">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Texto explicativo retangular com cantos arredondados 14"/>
          <p:cNvSpPr/>
          <p:nvPr/>
        </p:nvSpPr>
        <p:spPr>
          <a:xfrm>
            <a:off x="5003145" y="4608004"/>
            <a:ext cx="1296144" cy="504056"/>
          </a:xfrm>
          <a:prstGeom prst="wedgeRoundRectCallout">
            <a:avLst>
              <a:gd name="adj1" fmla="val -80334"/>
              <a:gd name="adj2" fmla="val -39852"/>
              <a:gd name="adj3" fmla="val 16667"/>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pt-BR" sz="900" b="1" dirty="0">
                <a:solidFill>
                  <a:srgbClr val="FF0000"/>
                </a:solidFill>
              </a:rPr>
              <a:t>Preencha e selecione os dados adicionais do processo.	 </a:t>
            </a:r>
          </a:p>
        </p:txBody>
      </p:sp>
      <p:sp>
        <p:nvSpPr>
          <p:cNvPr id="13" name="Texto explicativo retangular com cantos arredondados 12"/>
          <p:cNvSpPr/>
          <p:nvPr/>
        </p:nvSpPr>
        <p:spPr>
          <a:xfrm>
            <a:off x="1988840" y="5073880"/>
            <a:ext cx="2160240" cy="288032"/>
          </a:xfrm>
          <a:prstGeom prst="wedgeRoundRectCallout">
            <a:avLst>
              <a:gd name="adj1" fmla="val -63291"/>
              <a:gd name="adj2" fmla="val -74711"/>
              <a:gd name="adj3" fmla="val 16667"/>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pt-BR" sz="900" b="1" dirty="0" smtClean="0">
                <a:solidFill>
                  <a:srgbClr val="FF0000"/>
                </a:solidFill>
              </a:rPr>
              <a:t>Incluir JULGAMENTOS dos GESTORES  </a:t>
            </a:r>
            <a:endParaRPr lang="pt-BR" sz="900" b="1" dirty="0">
              <a:solidFill>
                <a:srgbClr val="FF0000"/>
              </a:solidFill>
            </a:endParaRPr>
          </a:p>
        </p:txBody>
      </p:sp>
      <p:sp>
        <p:nvSpPr>
          <p:cNvPr id="23" name="Texto explicativo retangular com cantos arredondados 22"/>
          <p:cNvSpPr/>
          <p:nvPr/>
        </p:nvSpPr>
        <p:spPr>
          <a:xfrm>
            <a:off x="1844824" y="5853072"/>
            <a:ext cx="2304256" cy="303103"/>
          </a:xfrm>
          <a:prstGeom prst="wedgeRoundRectCallout">
            <a:avLst>
              <a:gd name="adj1" fmla="val -58908"/>
              <a:gd name="adj2" fmla="val -86234"/>
              <a:gd name="adj3" fmla="val 16667"/>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pt-BR" sz="900" b="1" dirty="0" smtClean="0">
                <a:solidFill>
                  <a:srgbClr val="FF0000"/>
                </a:solidFill>
              </a:rPr>
              <a:t>Incluir JULGAMENTOS dos INTERESSADOS</a:t>
            </a:r>
            <a:endParaRPr lang="pt-BR" sz="900" b="1" dirty="0">
              <a:solidFill>
                <a:srgbClr val="FF0000"/>
              </a:solidFill>
            </a:endParaRPr>
          </a:p>
        </p:txBody>
      </p:sp>
      <p:sp>
        <p:nvSpPr>
          <p:cNvPr id="18" name="Texto explicativo retangular com cantos arredondados 17"/>
          <p:cNvSpPr/>
          <p:nvPr/>
        </p:nvSpPr>
        <p:spPr>
          <a:xfrm>
            <a:off x="2167237" y="4211960"/>
            <a:ext cx="1261763" cy="288032"/>
          </a:xfrm>
          <a:prstGeom prst="wedgeRoundRectCallout">
            <a:avLst>
              <a:gd name="adj1" fmla="val 11025"/>
              <a:gd name="adj2" fmla="val 102782"/>
              <a:gd name="adj3" fmla="val 16667"/>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endParaRPr lang="pt-BR" sz="900" b="1" dirty="0" smtClean="0">
              <a:solidFill>
                <a:srgbClr val="FF0000"/>
              </a:solidFill>
            </a:endParaRPr>
          </a:p>
          <a:p>
            <a:pPr marL="0" lvl="1"/>
            <a:r>
              <a:rPr lang="pt-BR" sz="900" b="1" dirty="0" smtClean="0">
                <a:solidFill>
                  <a:srgbClr val="FF0000"/>
                </a:solidFill>
              </a:rPr>
              <a:t>Visualizar a EMENTA</a:t>
            </a:r>
            <a:r>
              <a:rPr lang="pt-BR" sz="900" b="1" dirty="0">
                <a:solidFill>
                  <a:srgbClr val="FF0000"/>
                </a:solidFill>
              </a:rPr>
              <a:t>	 </a:t>
            </a:r>
          </a:p>
        </p:txBody>
      </p:sp>
      <p:pic>
        <p:nvPicPr>
          <p:cNvPr id="8195"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t="3889"/>
          <a:stretch/>
        </p:blipFill>
        <p:spPr bwMode="auto">
          <a:xfrm>
            <a:off x="260648" y="7236296"/>
            <a:ext cx="6408712" cy="122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Retângulo 18"/>
          <p:cNvSpPr/>
          <p:nvPr/>
        </p:nvSpPr>
        <p:spPr>
          <a:xfrm>
            <a:off x="260648" y="7236296"/>
            <a:ext cx="6408712" cy="1224136"/>
          </a:xfrm>
          <a:prstGeom prst="rect">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exto explicativo retangular com cantos arredondados 15"/>
          <p:cNvSpPr/>
          <p:nvPr/>
        </p:nvSpPr>
        <p:spPr>
          <a:xfrm>
            <a:off x="2914913" y="6621737"/>
            <a:ext cx="3384376" cy="720078"/>
          </a:xfrm>
          <a:prstGeom prst="wedgeRoundRectCallout">
            <a:avLst>
              <a:gd name="adj1" fmla="val -54186"/>
              <a:gd name="adj2" fmla="val 44638"/>
              <a:gd name="adj3" fmla="val 16667"/>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just"/>
            <a:r>
              <a:rPr lang="pt-BR" sz="900" b="1" dirty="0" smtClean="0">
                <a:solidFill>
                  <a:srgbClr val="FF0000"/>
                </a:solidFill>
              </a:rPr>
              <a:t>Através dos </a:t>
            </a:r>
            <a:r>
              <a:rPr lang="pt-BR" sz="900" b="1" i="1" dirty="0" smtClean="0">
                <a:solidFill>
                  <a:srgbClr val="FF0000"/>
                </a:solidFill>
              </a:rPr>
              <a:t>combos</a:t>
            </a:r>
            <a:r>
              <a:rPr lang="pt-BR" sz="900" b="1" dirty="0" smtClean="0">
                <a:solidFill>
                  <a:srgbClr val="FF0000"/>
                </a:solidFill>
              </a:rPr>
              <a:t>, selecionar: INTERESSADO do processo, seu PARECER, JULGAMENTO e ESPÓLIO. Caso haja necessidade de incluir uma informação adicional, inserir através do campo COMPLEMENTO. Os INTERESSADOS aqui relacionados, são aqueles selecionados na opção LISTAR JULGADOS.</a:t>
            </a:r>
            <a:endParaRPr lang="pt-BR" sz="900" b="1" dirty="0">
              <a:solidFill>
                <a:srgbClr val="FF0000"/>
              </a:solidFill>
            </a:endParaRPr>
          </a:p>
        </p:txBody>
      </p:sp>
      <p:sp>
        <p:nvSpPr>
          <p:cNvPr id="21" name="Texto explicativo retangular com cantos arredondados 20"/>
          <p:cNvSpPr/>
          <p:nvPr/>
        </p:nvSpPr>
        <p:spPr>
          <a:xfrm>
            <a:off x="1505786" y="8244408"/>
            <a:ext cx="2083254" cy="648072"/>
          </a:xfrm>
          <a:prstGeom prst="wedgeRoundRectCallout">
            <a:avLst>
              <a:gd name="adj1" fmla="val -68889"/>
              <a:gd name="adj2" fmla="val -39755"/>
              <a:gd name="adj3" fmla="val 16667"/>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just"/>
            <a:r>
              <a:rPr lang="pt-BR" sz="900" b="1" dirty="0" smtClean="0">
                <a:solidFill>
                  <a:srgbClr val="FF0000"/>
                </a:solidFill>
              </a:rPr>
              <a:t>Ao preencher as informações, SALVAR para confirmar os dados e CANCELAR para retornar a tela de julgamento do processo.</a:t>
            </a:r>
            <a:endParaRPr lang="pt-BR" sz="900" b="1" dirty="0">
              <a:solidFill>
                <a:srgbClr val="FF0000"/>
              </a:solidFill>
            </a:endParaRPr>
          </a:p>
        </p:txBody>
      </p:sp>
    </p:spTree>
    <p:extLst>
      <p:ext uri="{BB962C8B-B14F-4D97-AF65-F5344CB8AC3E}">
        <p14:creationId xmlns:p14="http://schemas.microsoft.com/office/powerpoint/2010/main" val="41465434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Sessões</a:t>
            </a:r>
            <a:endParaRPr lang="pt-BR" dirty="0"/>
          </a:p>
        </p:txBody>
      </p:sp>
      <p:sp>
        <p:nvSpPr>
          <p:cNvPr id="3" name="Espaço Reservado para Conteúdo 2"/>
          <p:cNvSpPr>
            <a:spLocks noGrp="1"/>
          </p:cNvSpPr>
          <p:nvPr>
            <p:ph idx="1"/>
          </p:nvPr>
        </p:nvSpPr>
        <p:spPr>
          <a:xfrm>
            <a:off x="116632" y="899592"/>
            <a:ext cx="6597352" cy="8064896"/>
          </a:xfrm>
        </p:spPr>
        <p:txBody>
          <a:bodyPr/>
          <a:lstStyle/>
          <a:p>
            <a:r>
              <a:rPr lang="pt-BR" sz="1400" b="1" dirty="0" smtClean="0"/>
              <a:t>Julgamentos</a:t>
            </a:r>
          </a:p>
          <a:p>
            <a:pPr marL="171450" indent="-171450">
              <a:buClr>
                <a:srgbClr val="679E2A"/>
              </a:buClr>
              <a:buFont typeface="Wingdings" panose="05000000000000000000" pitchFamily="2" charset="2"/>
              <a:buChar char="ü"/>
            </a:pPr>
            <a:r>
              <a:rPr lang="pt-BR" sz="1000" b="1" dirty="0" smtClean="0"/>
              <a:t>JULGAR PAUTA</a:t>
            </a:r>
          </a:p>
          <a:p>
            <a:pPr marL="0" indent="0">
              <a:buClr>
                <a:srgbClr val="679E2A"/>
              </a:buClr>
            </a:pPr>
            <a:endParaRPr lang="pt-BR" sz="1000" b="1" dirty="0" smtClean="0"/>
          </a:p>
          <a:p>
            <a:pPr marL="171450" indent="-171450">
              <a:buClr>
                <a:srgbClr val="679E2A"/>
              </a:buClr>
              <a:buFont typeface="Wingdings" panose="05000000000000000000" pitchFamily="2" charset="2"/>
              <a:buChar char="ü"/>
            </a:pPr>
            <a:endParaRPr lang="pt-BR" sz="1000" dirty="0"/>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endParaRPr lang="pt-BR" sz="1000" dirty="0"/>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endParaRPr lang="pt-BR" sz="1000" dirty="0"/>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endParaRPr lang="pt-BR" sz="1000" dirty="0"/>
          </a:p>
          <a:p>
            <a:pPr marL="171450" indent="-171450">
              <a:buClr>
                <a:srgbClr val="679E2A"/>
              </a:buClr>
              <a:buFont typeface="Wingdings" panose="05000000000000000000" pitchFamily="2" charset="2"/>
              <a:buChar char="ü"/>
            </a:pPr>
            <a:endParaRPr lang="pt-BR" sz="1000" dirty="0" smtClean="0"/>
          </a:p>
          <a:p>
            <a:pPr marL="0" indent="0">
              <a:buClr>
                <a:srgbClr val="679E2A"/>
              </a:buClr>
            </a:pPr>
            <a:endParaRPr lang="pt-BR" sz="1000" dirty="0" smtClean="0"/>
          </a:p>
          <a:p>
            <a:pPr marL="0" indent="0">
              <a:buClr>
                <a:srgbClr val="679E2A"/>
              </a:buClr>
            </a:pPr>
            <a:endParaRPr lang="pt-BR" sz="1000" dirty="0" smtClean="0"/>
          </a:p>
          <a:p>
            <a:pPr marL="171450" indent="-171450">
              <a:buClr>
                <a:srgbClr val="679E2A"/>
              </a:buClr>
              <a:buFont typeface="Wingdings" panose="05000000000000000000" pitchFamily="2" charset="2"/>
              <a:buChar char="ü"/>
            </a:pPr>
            <a:endParaRPr lang="pt-BR" sz="1000" dirty="0"/>
          </a:p>
          <a:p>
            <a:pPr marL="171450" indent="-171450">
              <a:buClr>
                <a:srgbClr val="679E2A"/>
              </a:buClr>
              <a:buFont typeface="Wingdings" panose="05000000000000000000" pitchFamily="2" charset="2"/>
              <a:buChar char="ü"/>
            </a:pPr>
            <a:endParaRPr lang="pt-BR" sz="1000" dirty="0" smtClean="0"/>
          </a:p>
          <a:p>
            <a:pPr marL="0" indent="0">
              <a:buClr>
                <a:srgbClr val="679E2A"/>
              </a:buClr>
            </a:pPr>
            <a:endParaRPr lang="pt-BR" sz="1000" dirty="0"/>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endParaRPr lang="pt-BR" sz="1000" dirty="0"/>
          </a:p>
        </p:txBody>
      </p:sp>
      <p:sp>
        <p:nvSpPr>
          <p:cNvPr id="4" name="Espaço Reservado para Número de Slide 3"/>
          <p:cNvSpPr>
            <a:spLocks noGrp="1"/>
          </p:cNvSpPr>
          <p:nvPr>
            <p:ph type="sldNum" sz="quarter" idx="12"/>
          </p:nvPr>
        </p:nvSpPr>
        <p:spPr/>
        <p:txBody>
          <a:bodyPr/>
          <a:lstStyle/>
          <a:p>
            <a:fld id="{3BE26D6F-0DF4-434B-8C42-6B387AD159A9}" type="slidenum">
              <a:rPr lang="pt-BR" smtClean="0"/>
              <a:pPr/>
              <a:t>28</a:t>
            </a:fld>
            <a:endParaRPr lang="pt-BR" dirty="0"/>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4080"/>
          <a:stretch/>
        </p:blipFill>
        <p:spPr bwMode="auto">
          <a:xfrm>
            <a:off x="260648" y="6935638"/>
            <a:ext cx="6408712" cy="16688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387" t="3822"/>
          <a:stretch/>
        </p:blipFill>
        <p:spPr bwMode="auto">
          <a:xfrm>
            <a:off x="260648" y="1573932"/>
            <a:ext cx="6388943" cy="4006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tângulo 10"/>
          <p:cNvSpPr/>
          <p:nvPr/>
        </p:nvSpPr>
        <p:spPr>
          <a:xfrm>
            <a:off x="260648" y="1573932"/>
            <a:ext cx="6388943" cy="4006180"/>
          </a:xfrm>
          <a:prstGeom prst="rect">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8" name="Conector reto 17"/>
          <p:cNvCxnSpPr/>
          <p:nvPr/>
        </p:nvCxnSpPr>
        <p:spPr>
          <a:xfrm>
            <a:off x="4149080" y="3275856"/>
            <a:ext cx="13681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Conector reto 19"/>
          <p:cNvCxnSpPr/>
          <p:nvPr/>
        </p:nvCxnSpPr>
        <p:spPr>
          <a:xfrm>
            <a:off x="5517232" y="2843808"/>
            <a:ext cx="0" cy="43204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Texto explicativo retangular com cantos arredondados 12"/>
          <p:cNvSpPr/>
          <p:nvPr/>
        </p:nvSpPr>
        <p:spPr>
          <a:xfrm>
            <a:off x="5497100" y="3995936"/>
            <a:ext cx="1075116" cy="720080"/>
          </a:xfrm>
          <a:prstGeom prst="wedgeRoundRectCallout">
            <a:avLst>
              <a:gd name="adj1" fmla="val -53668"/>
              <a:gd name="adj2" fmla="val 91859"/>
              <a:gd name="adj3" fmla="val 16667"/>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indent="-457200" algn="ctr"/>
            <a:r>
              <a:rPr lang="pt-BR" sz="900" b="1" dirty="0">
                <a:solidFill>
                  <a:srgbClr val="FF0000"/>
                </a:solidFill>
              </a:rPr>
              <a:t>Clique no ícone para efetuar lançamento de multa.	 </a:t>
            </a:r>
          </a:p>
        </p:txBody>
      </p:sp>
      <p:sp>
        <p:nvSpPr>
          <p:cNvPr id="21" name="Retângulo 20"/>
          <p:cNvSpPr/>
          <p:nvPr/>
        </p:nvSpPr>
        <p:spPr>
          <a:xfrm>
            <a:off x="260648" y="6935638"/>
            <a:ext cx="6408712" cy="1668810"/>
          </a:xfrm>
          <a:prstGeom prst="rect">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Texto explicativo retangular com cantos arredondados 16"/>
          <p:cNvSpPr/>
          <p:nvPr/>
        </p:nvSpPr>
        <p:spPr>
          <a:xfrm>
            <a:off x="980727" y="6372200"/>
            <a:ext cx="2474391" cy="648072"/>
          </a:xfrm>
          <a:prstGeom prst="wedgeRoundRectCallout">
            <a:avLst>
              <a:gd name="adj1" fmla="val 58235"/>
              <a:gd name="adj2" fmla="val 46071"/>
              <a:gd name="adj3" fmla="val 16667"/>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indent="-457200" algn="ctr"/>
            <a:r>
              <a:rPr lang="pt-BR" sz="900" b="1" dirty="0" smtClean="0">
                <a:solidFill>
                  <a:srgbClr val="FF0000"/>
                </a:solidFill>
              </a:rPr>
              <a:t>Preencha os dados referente a Multa.</a:t>
            </a:r>
            <a:r>
              <a:rPr lang="pt-BR" sz="900" b="1" dirty="0">
                <a:solidFill>
                  <a:srgbClr val="FF0000"/>
                </a:solidFill>
              </a:rPr>
              <a:t> </a:t>
            </a:r>
            <a:r>
              <a:rPr lang="pt-BR" sz="900" b="1" dirty="0" smtClean="0">
                <a:solidFill>
                  <a:srgbClr val="FF0000"/>
                </a:solidFill>
              </a:rPr>
              <a:t>As informações lançadas, serão visualizadas no Módulo de Cobrança, tela Lançamento de Multas. </a:t>
            </a:r>
            <a:endParaRPr lang="pt-BR" sz="900" b="1" dirty="0">
              <a:solidFill>
                <a:srgbClr val="FF0000"/>
              </a:solidFill>
            </a:endParaRPr>
          </a:p>
        </p:txBody>
      </p:sp>
      <p:sp>
        <p:nvSpPr>
          <p:cNvPr id="16" name="Texto explicativo retangular com cantos arredondados 15"/>
          <p:cNvSpPr/>
          <p:nvPr/>
        </p:nvSpPr>
        <p:spPr>
          <a:xfrm>
            <a:off x="2384884" y="5004048"/>
            <a:ext cx="1764196" cy="1098958"/>
          </a:xfrm>
          <a:prstGeom prst="wedgeRoundRectCallout">
            <a:avLst>
              <a:gd name="adj1" fmla="val -92315"/>
              <a:gd name="adj2" fmla="val 525"/>
              <a:gd name="adj3" fmla="val 16667"/>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pt-BR" sz="900" b="1" dirty="0">
                <a:solidFill>
                  <a:srgbClr val="FF0000"/>
                </a:solidFill>
              </a:rPr>
              <a:t>Caso tenha sido realizada alguma alteração ou inclusão nas informações do  processo, clicar em SALVAR para gravar as informações ou VOLTAR para retornar a tela da SESSÃO.</a:t>
            </a:r>
            <a:r>
              <a:rPr lang="pt-BR" sz="900" b="1" dirty="0" smtClean="0">
                <a:solidFill>
                  <a:srgbClr val="FF0000"/>
                </a:solidFill>
              </a:rPr>
              <a:t>	 </a:t>
            </a:r>
            <a:endParaRPr lang="pt-BR" sz="900" b="1" dirty="0">
              <a:solidFill>
                <a:srgbClr val="FF0000"/>
              </a:solidFill>
            </a:endParaRPr>
          </a:p>
        </p:txBody>
      </p:sp>
      <p:sp>
        <p:nvSpPr>
          <p:cNvPr id="7" name="Seta em curva para a esquerda 6"/>
          <p:cNvSpPr/>
          <p:nvPr/>
        </p:nvSpPr>
        <p:spPr>
          <a:xfrm>
            <a:off x="5551993" y="5004048"/>
            <a:ext cx="541303" cy="220227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Tree>
    <p:extLst>
      <p:ext uri="{BB962C8B-B14F-4D97-AF65-F5344CB8AC3E}">
        <p14:creationId xmlns:p14="http://schemas.microsoft.com/office/powerpoint/2010/main" val="11864570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Sessões</a:t>
            </a:r>
            <a:endParaRPr lang="pt-BR" dirty="0"/>
          </a:p>
        </p:txBody>
      </p:sp>
      <p:sp>
        <p:nvSpPr>
          <p:cNvPr id="3" name="Espaço Reservado para Conteúdo 2"/>
          <p:cNvSpPr>
            <a:spLocks noGrp="1"/>
          </p:cNvSpPr>
          <p:nvPr>
            <p:ph idx="1"/>
          </p:nvPr>
        </p:nvSpPr>
        <p:spPr>
          <a:xfrm>
            <a:off x="116632" y="899592"/>
            <a:ext cx="6597352" cy="8064896"/>
          </a:xfrm>
        </p:spPr>
        <p:txBody>
          <a:bodyPr/>
          <a:lstStyle/>
          <a:p>
            <a:r>
              <a:rPr lang="pt-BR" sz="1400" b="1" dirty="0" smtClean="0"/>
              <a:t>Julgamentos</a:t>
            </a:r>
          </a:p>
          <a:p>
            <a:endParaRPr lang="pt-BR" sz="1400" b="1" dirty="0" smtClean="0"/>
          </a:p>
          <a:p>
            <a:pPr marL="171450" indent="-171450">
              <a:buClr>
                <a:srgbClr val="679E2A"/>
              </a:buClr>
              <a:buFont typeface="Wingdings" panose="05000000000000000000" pitchFamily="2" charset="2"/>
              <a:buChar char="ü"/>
            </a:pPr>
            <a:r>
              <a:rPr lang="pt-BR" sz="1000" b="1" dirty="0" smtClean="0"/>
              <a:t>JULGAR PAUTA</a:t>
            </a:r>
          </a:p>
          <a:p>
            <a:pPr marL="171450" indent="-171450">
              <a:buClr>
                <a:srgbClr val="679E2A"/>
              </a:buClr>
              <a:buFont typeface="Wingdings" panose="05000000000000000000" pitchFamily="2" charset="2"/>
              <a:buChar char="ü"/>
            </a:pPr>
            <a:r>
              <a:rPr lang="pt-BR" sz="1000" dirty="0" smtClean="0"/>
              <a:t>Após a inclusão dos julgamentos dos </a:t>
            </a:r>
            <a:r>
              <a:rPr lang="pt-BR" sz="1000" b="1" dirty="0" smtClean="0"/>
              <a:t>Gestores</a:t>
            </a:r>
            <a:r>
              <a:rPr lang="pt-BR" sz="1000" dirty="0" smtClean="0"/>
              <a:t> e </a:t>
            </a:r>
            <a:r>
              <a:rPr lang="pt-BR" sz="1000" b="1" dirty="0" smtClean="0"/>
              <a:t>Interessados</a:t>
            </a:r>
            <a:r>
              <a:rPr lang="pt-BR" sz="1000" dirty="0" smtClean="0"/>
              <a:t>, é necessário </a:t>
            </a:r>
            <a:r>
              <a:rPr lang="pt-BR" sz="1000" b="1" dirty="0" smtClean="0"/>
              <a:t>JULGAR </a:t>
            </a:r>
            <a:r>
              <a:rPr lang="pt-BR" sz="1000" dirty="0" smtClean="0"/>
              <a:t>o processo, conforme telas abaixo:</a:t>
            </a:r>
          </a:p>
          <a:p>
            <a:pPr marL="171450" indent="-171450">
              <a:buClr>
                <a:srgbClr val="679E2A"/>
              </a:buClr>
              <a:buFont typeface="Wingdings" panose="05000000000000000000" pitchFamily="2" charset="2"/>
              <a:buChar char="ü"/>
            </a:pPr>
            <a:endParaRPr lang="pt-BR" sz="1000" b="1" dirty="0"/>
          </a:p>
          <a:p>
            <a:pPr marL="0" indent="0">
              <a:buClr>
                <a:srgbClr val="679E2A"/>
              </a:buClr>
            </a:pPr>
            <a:endParaRPr lang="pt-BR" sz="1000" b="1" dirty="0" smtClean="0"/>
          </a:p>
          <a:p>
            <a:pPr marL="0" indent="0">
              <a:buClr>
                <a:srgbClr val="679E2A"/>
              </a:buClr>
            </a:pPr>
            <a:endParaRPr lang="pt-BR" sz="1000" b="1" dirty="0" smtClean="0"/>
          </a:p>
          <a:p>
            <a:pPr marL="171450" indent="-171450">
              <a:buClr>
                <a:srgbClr val="679E2A"/>
              </a:buClr>
              <a:buFont typeface="Wingdings" panose="05000000000000000000" pitchFamily="2" charset="2"/>
              <a:buChar char="ü"/>
            </a:pPr>
            <a:endParaRPr lang="pt-BR" sz="1000" dirty="0"/>
          </a:p>
          <a:p>
            <a:pPr marL="171450" indent="-171450">
              <a:buClr>
                <a:srgbClr val="679E2A"/>
              </a:buClr>
              <a:buFont typeface="Wingdings" panose="05000000000000000000" pitchFamily="2" charset="2"/>
              <a:buChar char="ü"/>
            </a:pPr>
            <a:endParaRPr lang="pt-BR" sz="1000" dirty="0"/>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endParaRPr lang="pt-BR" sz="1000" dirty="0"/>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endParaRPr lang="pt-BR" sz="1000" dirty="0"/>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endParaRPr lang="pt-BR" sz="1000" dirty="0"/>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endParaRPr lang="pt-BR" sz="1000" dirty="0"/>
          </a:p>
          <a:p>
            <a:pPr marL="171450" indent="-171450">
              <a:buClr>
                <a:srgbClr val="679E2A"/>
              </a:buClr>
              <a:buFont typeface="Wingdings" panose="05000000000000000000" pitchFamily="2" charset="2"/>
              <a:buChar char="ü"/>
            </a:pPr>
            <a:endParaRPr lang="pt-BR" sz="1000" dirty="0" smtClean="0"/>
          </a:p>
          <a:p>
            <a:pPr marL="0" indent="0">
              <a:buClr>
                <a:srgbClr val="679E2A"/>
              </a:buClr>
            </a:pPr>
            <a:endParaRPr lang="pt-BR" sz="1000" dirty="0" smtClean="0"/>
          </a:p>
          <a:p>
            <a:pPr marL="0" indent="0">
              <a:buClr>
                <a:srgbClr val="679E2A"/>
              </a:buClr>
            </a:pPr>
            <a:endParaRPr lang="pt-BR" sz="1000" dirty="0" smtClean="0"/>
          </a:p>
          <a:p>
            <a:pPr marL="171450" indent="-171450">
              <a:buClr>
                <a:srgbClr val="679E2A"/>
              </a:buClr>
              <a:buFont typeface="Wingdings" panose="05000000000000000000" pitchFamily="2" charset="2"/>
              <a:buChar char="ü"/>
            </a:pPr>
            <a:endParaRPr lang="pt-BR" sz="1000" dirty="0"/>
          </a:p>
          <a:p>
            <a:pPr marL="171450" indent="-171450">
              <a:buClr>
                <a:srgbClr val="679E2A"/>
              </a:buClr>
              <a:buFont typeface="Wingdings" panose="05000000000000000000" pitchFamily="2" charset="2"/>
              <a:buChar char="ü"/>
            </a:pPr>
            <a:endParaRPr lang="pt-BR" sz="1000" dirty="0" smtClean="0"/>
          </a:p>
          <a:p>
            <a:pPr marL="0" indent="0">
              <a:buClr>
                <a:srgbClr val="679E2A"/>
              </a:buClr>
            </a:pPr>
            <a:endParaRPr lang="pt-BR" sz="1000" dirty="0"/>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endParaRPr lang="pt-BR" sz="1000" dirty="0"/>
          </a:p>
        </p:txBody>
      </p:sp>
      <p:sp>
        <p:nvSpPr>
          <p:cNvPr id="4" name="Espaço Reservado para Número de Slide 3"/>
          <p:cNvSpPr>
            <a:spLocks noGrp="1"/>
          </p:cNvSpPr>
          <p:nvPr>
            <p:ph type="sldNum" sz="quarter" idx="12"/>
          </p:nvPr>
        </p:nvSpPr>
        <p:spPr/>
        <p:txBody>
          <a:bodyPr/>
          <a:lstStyle/>
          <a:p>
            <a:fld id="{3BE26D6F-0DF4-434B-8C42-6B387AD159A9}" type="slidenum">
              <a:rPr lang="pt-BR" smtClean="0"/>
              <a:pPr/>
              <a:t>29</a:t>
            </a:fld>
            <a:endParaRPr lang="pt-BR" dirty="0"/>
          </a:p>
        </p:txBody>
      </p:sp>
      <p:pic>
        <p:nvPicPr>
          <p:cNvPr id="102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657" y="6948264"/>
            <a:ext cx="2712343" cy="1472415"/>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18" name="Texto explicativo retangular com cantos arredondados 17"/>
          <p:cNvSpPr/>
          <p:nvPr/>
        </p:nvSpPr>
        <p:spPr>
          <a:xfrm>
            <a:off x="3673177" y="7013723"/>
            <a:ext cx="2664295" cy="792088"/>
          </a:xfrm>
          <a:prstGeom prst="wedgeRoundRectCallout">
            <a:avLst>
              <a:gd name="adj1" fmla="val -56815"/>
              <a:gd name="adj2" fmla="val 68651"/>
              <a:gd name="adj3" fmla="val 16667"/>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just"/>
            <a:r>
              <a:rPr lang="pt-BR" sz="900" b="1" dirty="0" smtClean="0">
                <a:solidFill>
                  <a:srgbClr val="FF0000"/>
                </a:solidFill>
              </a:rPr>
              <a:t>Após clicar em JULGAR PROCESSO, para concluir, o sistema apresenta mensagem de confirmação do procedimento. OK para confirmar e CANCELAR o procedimento e retornar a tela da Sessão. </a:t>
            </a:r>
            <a:endParaRPr lang="pt-BR" sz="900" b="1" dirty="0">
              <a:solidFill>
                <a:srgbClr val="FF0000"/>
              </a:solidFill>
            </a:endParaRPr>
          </a:p>
        </p:txBody>
      </p:sp>
      <p:pic>
        <p:nvPicPr>
          <p:cNvPr id="11"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2387" t="3822"/>
          <a:stretch/>
        </p:blipFill>
        <p:spPr bwMode="auto">
          <a:xfrm>
            <a:off x="260648" y="2366020"/>
            <a:ext cx="6388943" cy="4006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tângulo 5"/>
          <p:cNvSpPr/>
          <p:nvPr/>
        </p:nvSpPr>
        <p:spPr>
          <a:xfrm>
            <a:off x="260648" y="2366020"/>
            <a:ext cx="6388943" cy="3996657"/>
          </a:xfrm>
          <a:prstGeom prst="rect">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6"/>
          <p:cNvSpPr/>
          <p:nvPr/>
        </p:nvSpPr>
        <p:spPr>
          <a:xfrm>
            <a:off x="716657" y="6948264"/>
            <a:ext cx="2712343" cy="1472415"/>
          </a:xfrm>
          <a:prstGeom prst="rect">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exto explicativo retangular com cantos arredondados 15"/>
          <p:cNvSpPr/>
          <p:nvPr/>
        </p:nvSpPr>
        <p:spPr>
          <a:xfrm>
            <a:off x="2743597" y="6156176"/>
            <a:ext cx="2557611" cy="350517"/>
          </a:xfrm>
          <a:prstGeom prst="wedgeRoundRectCallout">
            <a:avLst>
              <a:gd name="adj1" fmla="val -64894"/>
              <a:gd name="adj2" fmla="val -19642"/>
              <a:gd name="adj3" fmla="val 16667"/>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just"/>
            <a:r>
              <a:rPr lang="pt-BR" sz="900" b="1" dirty="0" smtClean="0">
                <a:solidFill>
                  <a:srgbClr val="FF0000"/>
                </a:solidFill>
              </a:rPr>
              <a:t>Clicar no ícone para concluir o julgamento do processo. </a:t>
            </a:r>
            <a:endParaRPr lang="pt-BR" sz="900" b="1" dirty="0">
              <a:solidFill>
                <a:srgbClr val="FF0000"/>
              </a:solidFill>
            </a:endParaRPr>
          </a:p>
        </p:txBody>
      </p:sp>
    </p:spTree>
    <p:extLst>
      <p:ext uri="{BB962C8B-B14F-4D97-AF65-F5344CB8AC3E}">
        <p14:creationId xmlns:p14="http://schemas.microsoft.com/office/powerpoint/2010/main" val="18132533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Sessões</a:t>
            </a:r>
            <a:endParaRPr lang="pt-BR" dirty="0"/>
          </a:p>
        </p:txBody>
      </p:sp>
      <p:sp>
        <p:nvSpPr>
          <p:cNvPr id="3" name="Espaço Reservado para Conteúdo 2"/>
          <p:cNvSpPr>
            <a:spLocks noGrp="1"/>
          </p:cNvSpPr>
          <p:nvPr>
            <p:ph idx="1"/>
          </p:nvPr>
        </p:nvSpPr>
        <p:spPr>
          <a:xfrm>
            <a:off x="188640" y="899592"/>
            <a:ext cx="6552728" cy="8064896"/>
          </a:xfrm>
        </p:spPr>
        <p:txBody>
          <a:bodyPr/>
          <a:lstStyle/>
          <a:p>
            <a:r>
              <a:rPr lang="pt-BR" sz="1400" b="1" dirty="0" smtClean="0"/>
              <a:t>Formação de quórum</a:t>
            </a:r>
          </a:p>
          <a:p>
            <a:pPr marL="171450" indent="-171450" algn="just">
              <a:buClr>
                <a:srgbClr val="679E2A"/>
              </a:buClr>
              <a:buFont typeface="Wingdings" panose="05000000000000000000" pitchFamily="2" charset="2"/>
              <a:buChar char="ü"/>
            </a:pPr>
            <a:r>
              <a:rPr lang="pt-BR" sz="1000" dirty="0"/>
              <a:t>A formação de quórum é criada para um determinado </a:t>
            </a:r>
            <a:r>
              <a:rPr lang="pt-BR" sz="1000" b="1" dirty="0"/>
              <a:t>tipo de sessão</a:t>
            </a:r>
            <a:r>
              <a:rPr lang="pt-BR" sz="1000" dirty="0"/>
              <a:t>, assim não há a necessidade de criar o mesmo </a:t>
            </a:r>
            <a:r>
              <a:rPr lang="pt-BR" sz="1000" dirty="0" smtClean="0"/>
              <a:t>quórum (grupo) </a:t>
            </a:r>
            <a:r>
              <a:rPr lang="pt-BR" sz="1000" dirty="0"/>
              <a:t>de participantes sempre que for selecionar o mesmo tipo de sessão. </a:t>
            </a:r>
            <a:r>
              <a:rPr lang="pt-BR" sz="1000" dirty="0" smtClean="0"/>
              <a:t>Porém nada impede de que sejam alterados no decorrer da sessão.</a:t>
            </a:r>
            <a:endParaRPr lang="pt-BR" sz="1000" dirty="0"/>
          </a:p>
          <a:p>
            <a:pPr marL="171450" indent="-171450" algn="just">
              <a:buClr>
                <a:srgbClr val="679E2A"/>
              </a:buClr>
              <a:buFont typeface="Wingdings" panose="05000000000000000000" pitchFamily="2" charset="2"/>
              <a:buChar char="ü"/>
            </a:pPr>
            <a:r>
              <a:rPr lang="pt-BR" sz="1000" dirty="0" smtClean="0"/>
              <a:t>Para </a:t>
            </a:r>
            <a:r>
              <a:rPr lang="pt-BR" sz="1000" dirty="0"/>
              <a:t>a formação do quórum de participantes da sessão deve-se clicar  em:  </a:t>
            </a:r>
            <a:r>
              <a:rPr lang="pt-BR" sz="1000" b="1" dirty="0"/>
              <a:t>“Sessões” </a:t>
            </a:r>
            <a:r>
              <a:rPr lang="pt-BR" sz="1000" dirty="0">
                <a:sym typeface="Wingdings"/>
              </a:rPr>
              <a:t> </a:t>
            </a:r>
            <a:r>
              <a:rPr lang="pt-BR" sz="1000" b="1" dirty="0"/>
              <a:t>“Formação de quórum”</a:t>
            </a:r>
            <a:r>
              <a:rPr lang="pt-BR" sz="1000" dirty="0"/>
              <a:t>:</a:t>
            </a:r>
          </a:p>
          <a:p>
            <a:pPr marL="216000" lvl="1" indent="0" algn="just">
              <a:buNone/>
            </a:pPr>
            <a:endParaRPr lang="pt-BR" dirty="0"/>
          </a:p>
          <a:p>
            <a:pPr lvl="1" algn="just"/>
            <a:endParaRPr lang="pt-BR" dirty="0" smtClean="0"/>
          </a:p>
          <a:p>
            <a:pPr marL="216000" lvl="1" indent="0" algn="just">
              <a:buNone/>
            </a:pPr>
            <a:endParaRPr lang="pt-BR" dirty="0" smtClean="0"/>
          </a:p>
          <a:p>
            <a:endParaRPr lang="pt-BR" sz="1400" b="1" dirty="0"/>
          </a:p>
          <a:p>
            <a:endParaRPr lang="pt-BR" sz="1400" b="1" dirty="0" smtClean="0"/>
          </a:p>
          <a:p>
            <a:endParaRPr lang="pt-BR" sz="1400" b="1" dirty="0"/>
          </a:p>
          <a:p>
            <a:pPr marL="0" indent="0">
              <a:buClr>
                <a:srgbClr val="679E2A"/>
              </a:buClr>
            </a:pPr>
            <a:endParaRPr lang="pt-BR" sz="1000" dirty="0" smtClean="0"/>
          </a:p>
          <a:p>
            <a:pPr marL="171450" indent="-171450" algn="just">
              <a:buClr>
                <a:srgbClr val="679E2A"/>
              </a:buClr>
              <a:buFont typeface="Wingdings" panose="05000000000000000000" pitchFamily="2" charset="2"/>
              <a:buChar char="ü"/>
            </a:pPr>
            <a:r>
              <a:rPr lang="pt-BR" sz="1000" dirty="0" smtClean="0"/>
              <a:t>    </a:t>
            </a:r>
            <a:r>
              <a:rPr lang="pt-BR" sz="1000" dirty="0"/>
              <a:t>Selecionar o </a:t>
            </a:r>
            <a:r>
              <a:rPr lang="pt-BR" sz="1000" b="1" dirty="0"/>
              <a:t>tipo de sessão</a:t>
            </a:r>
            <a:r>
              <a:rPr lang="pt-BR" sz="1000" dirty="0"/>
              <a:t>, em seguida clicar no </a:t>
            </a:r>
            <a:r>
              <a:rPr lang="pt-BR" sz="1000" dirty="0" smtClean="0"/>
              <a:t>ícone            para </a:t>
            </a:r>
            <a:r>
              <a:rPr lang="pt-BR" sz="1000" dirty="0"/>
              <a:t>incluir o </a:t>
            </a:r>
            <a:r>
              <a:rPr lang="pt-BR" sz="1000" b="1" dirty="0"/>
              <a:t>nome do participante</a:t>
            </a:r>
            <a:r>
              <a:rPr lang="pt-BR" sz="1000" dirty="0"/>
              <a:t>, ao final clicar </a:t>
            </a:r>
            <a:r>
              <a:rPr lang="pt-BR" sz="1000" dirty="0" smtClean="0"/>
              <a:t>em:     </a:t>
            </a:r>
            <a:r>
              <a:rPr lang="pt-BR" sz="1000" b="1" dirty="0" smtClean="0"/>
              <a:t>“</a:t>
            </a:r>
            <a:r>
              <a:rPr lang="pt-BR" sz="1000" b="1" dirty="0"/>
              <a:t>Gravar</a:t>
            </a:r>
            <a:r>
              <a:rPr lang="pt-BR" sz="1000" b="1" dirty="0" smtClean="0"/>
              <a:t>”</a:t>
            </a:r>
            <a:r>
              <a:rPr lang="pt-BR" sz="1000" dirty="0" smtClean="0"/>
              <a:t>.        </a:t>
            </a:r>
            <a:endParaRPr lang="pt-BR" sz="1400" b="1" dirty="0" smtClean="0"/>
          </a:p>
        </p:txBody>
      </p:sp>
      <p:sp>
        <p:nvSpPr>
          <p:cNvPr id="4" name="Espaço Reservado para Número de Slide 3"/>
          <p:cNvSpPr>
            <a:spLocks noGrp="1"/>
          </p:cNvSpPr>
          <p:nvPr>
            <p:ph type="sldNum" sz="quarter" idx="12"/>
          </p:nvPr>
        </p:nvSpPr>
        <p:spPr/>
        <p:txBody>
          <a:bodyPr/>
          <a:lstStyle/>
          <a:p>
            <a:fld id="{3BE26D6F-0DF4-434B-8C42-6B387AD159A9}" type="slidenum">
              <a:rPr lang="pt-BR" smtClean="0"/>
              <a:pPr/>
              <a:t>3</a:t>
            </a:fld>
            <a:endParaRPr lang="pt-BR"/>
          </a:p>
        </p:txBody>
      </p:sp>
      <p:pic>
        <p:nvPicPr>
          <p:cNvPr id="22" name="Imagem 21"/>
          <p:cNvPicPr/>
          <p:nvPr/>
        </p:nvPicPr>
        <p:blipFill rotWithShape="1">
          <a:blip r:embed="rId2" cstate="print">
            <a:extLst>
              <a:ext uri="{28A0092B-C50C-407E-A947-70E740481C1C}">
                <a14:useLocalDpi xmlns:a14="http://schemas.microsoft.com/office/drawing/2010/main" val="0"/>
              </a:ext>
            </a:extLst>
          </a:blip>
          <a:srcRect l="11389" r="-222"/>
          <a:stretch/>
        </p:blipFill>
        <p:spPr bwMode="auto">
          <a:xfrm>
            <a:off x="3501008" y="3845111"/>
            <a:ext cx="247650" cy="190500"/>
          </a:xfrm>
          <a:prstGeom prst="rect">
            <a:avLst/>
          </a:prstGeom>
          <a:noFill/>
          <a:ln>
            <a:noFill/>
          </a:ln>
          <a:extLst>
            <a:ext uri="{53640926-AAD7-44D8-BBD7-CCE9431645EC}">
              <a14:shadowObscured xmlns:a14="http://schemas.microsoft.com/office/drawing/2010/main"/>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648" y="2285280"/>
            <a:ext cx="6408712" cy="1422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tângulo 7"/>
          <p:cNvSpPr/>
          <p:nvPr/>
        </p:nvSpPr>
        <p:spPr>
          <a:xfrm>
            <a:off x="260648" y="2285280"/>
            <a:ext cx="6408712" cy="1422624"/>
          </a:xfrm>
          <a:prstGeom prst="rect">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4221088" y="2555776"/>
            <a:ext cx="677794" cy="1800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Seta para baixo 6"/>
          <p:cNvSpPr/>
          <p:nvPr/>
        </p:nvSpPr>
        <p:spPr>
          <a:xfrm>
            <a:off x="5008981" y="2051720"/>
            <a:ext cx="203460" cy="28803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8" name="Imagem 17"/>
          <p:cNvPicPr/>
          <p:nvPr/>
        </p:nvPicPr>
        <p:blipFill rotWithShape="1">
          <a:blip r:embed="rId4"/>
          <a:srcRect t="2557" b="22055"/>
          <a:stretch/>
        </p:blipFill>
        <p:spPr bwMode="auto">
          <a:xfrm>
            <a:off x="764704" y="4415258"/>
            <a:ext cx="5357004" cy="2028950"/>
          </a:xfrm>
          <a:prstGeom prst="rect">
            <a:avLst/>
          </a:prstGeom>
          <a:ln>
            <a:noFill/>
          </a:ln>
          <a:extLst>
            <a:ext uri="{53640926-AAD7-44D8-BBD7-CCE9431645EC}">
              <a14:shadowObscured xmlns:a14="http://schemas.microsoft.com/office/drawing/2010/main"/>
            </a:ext>
          </a:extLst>
        </p:spPr>
      </p:pic>
      <p:sp>
        <p:nvSpPr>
          <p:cNvPr id="6" name="Retângulo 5"/>
          <p:cNvSpPr/>
          <p:nvPr/>
        </p:nvSpPr>
        <p:spPr>
          <a:xfrm>
            <a:off x="764704" y="4415258"/>
            <a:ext cx="5357004" cy="2028950"/>
          </a:xfrm>
          <a:prstGeom prst="rect">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4" name="Texto explicativo retangular com cantos arredondados 23"/>
          <p:cNvSpPr/>
          <p:nvPr/>
        </p:nvSpPr>
        <p:spPr>
          <a:xfrm>
            <a:off x="2636912" y="4747827"/>
            <a:ext cx="1728192" cy="360039"/>
          </a:xfrm>
          <a:prstGeom prst="wedgeRoundRectCallout">
            <a:avLst>
              <a:gd name="adj1" fmla="val -69451"/>
              <a:gd name="adj2" fmla="val 38482"/>
              <a:gd name="adj3" fmla="val 16667"/>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900" b="1" dirty="0" smtClean="0">
                <a:solidFill>
                  <a:srgbClr val="FF0000"/>
                </a:solidFill>
              </a:rPr>
              <a:t>Selecionar </a:t>
            </a:r>
            <a:r>
              <a:rPr lang="pt-BR" sz="900" b="1" dirty="0">
                <a:solidFill>
                  <a:srgbClr val="FF0000"/>
                </a:solidFill>
              </a:rPr>
              <a:t>o tipo de </a:t>
            </a:r>
            <a:r>
              <a:rPr lang="pt-BR" sz="900" b="1" dirty="0" smtClean="0">
                <a:solidFill>
                  <a:srgbClr val="FF0000"/>
                </a:solidFill>
              </a:rPr>
              <a:t>sessão</a:t>
            </a:r>
            <a:endParaRPr lang="pt-BR" sz="900" b="1" dirty="0">
              <a:solidFill>
                <a:srgbClr val="FF0000"/>
              </a:solidFill>
            </a:endParaRPr>
          </a:p>
        </p:txBody>
      </p:sp>
      <p:sp>
        <p:nvSpPr>
          <p:cNvPr id="26" name="Texto explicativo retangular com cantos arredondados 25"/>
          <p:cNvSpPr/>
          <p:nvPr/>
        </p:nvSpPr>
        <p:spPr>
          <a:xfrm>
            <a:off x="1916832" y="5617665"/>
            <a:ext cx="2146322" cy="432048"/>
          </a:xfrm>
          <a:prstGeom prst="wedgeRoundRectCallout">
            <a:avLst>
              <a:gd name="adj1" fmla="val -82728"/>
              <a:gd name="adj2" fmla="val -129806"/>
              <a:gd name="adj3" fmla="val 16667"/>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900" b="1" dirty="0" smtClean="0">
                <a:solidFill>
                  <a:srgbClr val="FF0000"/>
                </a:solidFill>
              </a:rPr>
              <a:t>Clicar para incluir um participante</a:t>
            </a:r>
            <a:endParaRPr lang="pt-BR" sz="900" b="1" dirty="0">
              <a:solidFill>
                <a:srgbClr val="FF0000"/>
              </a:solidFill>
            </a:endParaRPr>
          </a:p>
        </p:txBody>
      </p:sp>
      <p:pic>
        <p:nvPicPr>
          <p:cNvPr id="19" name="Imagem 18"/>
          <p:cNvPicPr/>
          <p:nvPr/>
        </p:nvPicPr>
        <p:blipFill rotWithShape="1">
          <a:blip r:embed="rId5"/>
          <a:srcRect l="2237" t="30970" r="2396" b="19876"/>
          <a:stretch/>
        </p:blipFill>
        <p:spPr bwMode="auto">
          <a:xfrm>
            <a:off x="548680" y="6714238"/>
            <a:ext cx="5760640" cy="1899211"/>
          </a:xfrm>
          <a:prstGeom prst="rect">
            <a:avLst/>
          </a:prstGeom>
          <a:ln>
            <a:noFill/>
          </a:ln>
          <a:extLst>
            <a:ext uri="{53640926-AAD7-44D8-BBD7-CCE9431645EC}">
              <a14:shadowObscured xmlns:a14="http://schemas.microsoft.com/office/drawing/2010/main"/>
            </a:ext>
          </a:extLst>
        </p:spPr>
      </p:pic>
      <p:sp>
        <p:nvSpPr>
          <p:cNvPr id="10" name="Retângulo 9"/>
          <p:cNvSpPr/>
          <p:nvPr/>
        </p:nvSpPr>
        <p:spPr>
          <a:xfrm>
            <a:off x="548680" y="6714238"/>
            <a:ext cx="5760640" cy="1899211"/>
          </a:xfrm>
          <a:prstGeom prst="rect">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Texto explicativo retangular com cantos arredondados 28"/>
          <p:cNvSpPr/>
          <p:nvPr/>
        </p:nvSpPr>
        <p:spPr>
          <a:xfrm>
            <a:off x="1290886" y="7062403"/>
            <a:ext cx="1982707" cy="461925"/>
          </a:xfrm>
          <a:prstGeom prst="wedgeRoundRectCallout">
            <a:avLst>
              <a:gd name="adj1" fmla="val 582"/>
              <a:gd name="adj2" fmla="val 95945"/>
              <a:gd name="adj3" fmla="val 16667"/>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900" b="1" dirty="0" smtClean="0">
                <a:solidFill>
                  <a:srgbClr val="FF0000"/>
                </a:solidFill>
              </a:rPr>
              <a:t>Selecionar o nome do participante</a:t>
            </a:r>
            <a:endParaRPr lang="pt-BR" sz="900" b="1" dirty="0">
              <a:solidFill>
                <a:srgbClr val="FF0000"/>
              </a:solidFill>
            </a:endParaRPr>
          </a:p>
        </p:txBody>
      </p:sp>
      <p:sp>
        <p:nvSpPr>
          <p:cNvPr id="31" name="Texto explicativo retangular com cantos arredondados 30"/>
          <p:cNvSpPr/>
          <p:nvPr/>
        </p:nvSpPr>
        <p:spPr>
          <a:xfrm>
            <a:off x="539949" y="8460432"/>
            <a:ext cx="1914494" cy="450051"/>
          </a:xfrm>
          <a:prstGeom prst="wedgeRoundRectCallout">
            <a:avLst>
              <a:gd name="adj1" fmla="val -36934"/>
              <a:gd name="adj2" fmla="val -66812"/>
              <a:gd name="adj3" fmla="val 16667"/>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900" b="1" dirty="0" smtClean="0">
                <a:solidFill>
                  <a:srgbClr val="FF0000"/>
                </a:solidFill>
              </a:rPr>
              <a:t>GRAVAR ou CANCELAR a operação.</a:t>
            </a:r>
            <a:endParaRPr lang="pt-BR" sz="900" b="1" dirty="0">
              <a:solidFill>
                <a:srgbClr val="FF0000"/>
              </a:solidFill>
            </a:endParaRPr>
          </a:p>
        </p:txBody>
      </p:sp>
      <p:sp>
        <p:nvSpPr>
          <p:cNvPr id="30" name="Texto explicativo retangular com cantos arredondados 29"/>
          <p:cNvSpPr/>
          <p:nvPr/>
        </p:nvSpPr>
        <p:spPr>
          <a:xfrm>
            <a:off x="2390014" y="7792713"/>
            <a:ext cx="2077972" cy="540061"/>
          </a:xfrm>
          <a:prstGeom prst="wedgeRoundRectCallout">
            <a:avLst>
              <a:gd name="adj1" fmla="val -105977"/>
              <a:gd name="adj2" fmla="val 5852"/>
              <a:gd name="adj3" fmla="val 16667"/>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900" b="1" dirty="0" smtClean="0">
                <a:solidFill>
                  <a:srgbClr val="FF0000"/>
                </a:solidFill>
              </a:rPr>
              <a:t>Marcar a opção, caso o participante seja o </a:t>
            </a:r>
            <a:r>
              <a:rPr lang="pt-BR" sz="900" b="1" dirty="0">
                <a:solidFill>
                  <a:srgbClr val="FF0000"/>
                </a:solidFill>
              </a:rPr>
              <a:t>P</a:t>
            </a:r>
            <a:r>
              <a:rPr lang="pt-BR" sz="900" b="1" dirty="0" smtClean="0">
                <a:solidFill>
                  <a:srgbClr val="FF0000"/>
                </a:solidFill>
              </a:rPr>
              <a:t>residente da Sessão</a:t>
            </a:r>
            <a:endParaRPr lang="pt-BR" sz="900" b="1" dirty="0">
              <a:solidFill>
                <a:srgbClr val="FF0000"/>
              </a:solidFill>
            </a:endParaRPr>
          </a:p>
        </p:txBody>
      </p:sp>
    </p:spTree>
    <p:extLst>
      <p:ext uri="{BB962C8B-B14F-4D97-AF65-F5344CB8AC3E}">
        <p14:creationId xmlns:p14="http://schemas.microsoft.com/office/powerpoint/2010/main" val="2638799844"/>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Sessões</a:t>
            </a:r>
            <a:endParaRPr lang="pt-BR" dirty="0"/>
          </a:p>
        </p:txBody>
      </p:sp>
      <p:sp>
        <p:nvSpPr>
          <p:cNvPr id="3" name="Espaço Reservado para Conteúdo 2"/>
          <p:cNvSpPr>
            <a:spLocks noGrp="1"/>
          </p:cNvSpPr>
          <p:nvPr>
            <p:ph idx="1"/>
          </p:nvPr>
        </p:nvSpPr>
        <p:spPr>
          <a:xfrm>
            <a:off x="116632" y="899592"/>
            <a:ext cx="6597352" cy="7632848"/>
          </a:xfrm>
        </p:spPr>
        <p:txBody>
          <a:bodyPr/>
          <a:lstStyle/>
          <a:p>
            <a:r>
              <a:rPr lang="pt-BR" sz="1400" b="1" dirty="0"/>
              <a:t>Julgamentos</a:t>
            </a:r>
          </a:p>
          <a:p>
            <a:pPr marL="0" indent="0">
              <a:buClr>
                <a:srgbClr val="679E2A"/>
              </a:buClr>
            </a:pPr>
            <a:endParaRPr lang="pt-BR" sz="1000" b="1" dirty="0" smtClean="0"/>
          </a:p>
          <a:p>
            <a:pPr marL="171450" indent="-171450">
              <a:buClr>
                <a:srgbClr val="679E2A"/>
              </a:buClr>
              <a:buFont typeface="Wingdings" panose="05000000000000000000" pitchFamily="2" charset="2"/>
              <a:buChar char="ü"/>
            </a:pPr>
            <a:r>
              <a:rPr lang="pt-BR" sz="1000" b="1" dirty="0" smtClean="0"/>
              <a:t>PAUTA JULGADA </a:t>
            </a:r>
          </a:p>
          <a:p>
            <a:pPr marL="171450" indent="-171450">
              <a:buClr>
                <a:srgbClr val="679E2A"/>
              </a:buClr>
              <a:buFont typeface="Wingdings" panose="05000000000000000000" pitchFamily="2" charset="2"/>
              <a:buChar char="ü"/>
            </a:pPr>
            <a:r>
              <a:rPr lang="pt-BR" sz="1000" dirty="0" smtClean="0"/>
              <a:t>Após julgar os processos da pauta,  é habilitado o ícone responsável pela visualização das informações dos processos e geração do </a:t>
            </a:r>
            <a:r>
              <a:rPr lang="pt-BR" sz="1000" b="1" dirty="0" smtClean="0"/>
              <a:t>EXTRATO DA PAUTA</a:t>
            </a:r>
            <a:r>
              <a:rPr lang="pt-BR" sz="1000" dirty="0" smtClean="0"/>
              <a:t>.</a:t>
            </a:r>
          </a:p>
          <a:p>
            <a:pPr marL="0" indent="0">
              <a:buClr>
                <a:srgbClr val="679E2A"/>
              </a:buClr>
            </a:pPr>
            <a:endParaRPr lang="pt-BR" sz="1000" b="1" dirty="0"/>
          </a:p>
          <a:p>
            <a:pPr marL="0" indent="0">
              <a:buClr>
                <a:srgbClr val="679E2A"/>
              </a:buClr>
            </a:pPr>
            <a:endParaRPr lang="pt-BR" sz="1000" b="1" dirty="0" smtClean="0"/>
          </a:p>
          <a:p>
            <a:pPr marL="171450" indent="-171450">
              <a:buClr>
                <a:srgbClr val="679E2A"/>
              </a:buClr>
              <a:buFont typeface="Wingdings" panose="05000000000000000000" pitchFamily="2" charset="2"/>
              <a:buChar char="ü"/>
            </a:pPr>
            <a:endParaRPr lang="pt-BR" sz="1000" b="1" dirty="0"/>
          </a:p>
          <a:p>
            <a:pPr marL="0" indent="0">
              <a:buClr>
                <a:srgbClr val="679E2A"/>
              </a:buClr>
            </a:pPr>
            <a:endParaRPr lang="pt-BR" sz="1000" b="1" dirty="0" smtClean="0"/>
          </a:p>
          <a:p>
            <a:pPr marL="0" indent="0">
              <a:buClr>
                <a:srgbClr val="679E2A"/>
              </a:buClr>
            </a:pPr>
            <a:endParaRPr lang="pt-BR" sz="1000" b="1" dirty="0" smtClean="0"/>
          </a:p>
          <a:p>
            <a:pPr marL="171450" indent="-171450">
              <a:buClr>
                <a:srgbClr val="679E2A"/>
              </a:buClr>
              <a:buFont typeface="Wingdings" panose="05000000000000000000" pitchFamily="2" charset="2"/>
              <a:buChar char="ü"/>
            </a:pPr>
            <a:endParaRPr lang="pt-BR" sz="1000" dirty="0"/>
          </a:p>
          <a:p>
            <a:pPr marL="171450" indent="-171450">
              <a:buClr>
                <a:srgbClr val="679E2A"/>
              </a:buClr>
              <a:buFont typeface="Wingdings" panose="05000000000000000000" pitchFamily="2" charset="2"/>
              <a:buChar char="ü"/>
            </a:pPr>
            <a:endParaRPr lang="pt-BR" sz="1000" dirty="0"/>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endParaRPr lang="pt-BR" sz="1000" dirty="0"/>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endParaRPr lang="pt-BR" sz="1000" dirty="0"/>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endParaRPr lang="pt-BR" sz="1000" dirty="0"/>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endParaRPr lang="pt-BR" sz="1000" dirty="0"/>
          </a:p>
          <a:p>
            <a:pPr marL="171450" indent="-171450">
              <a:buClr>
                <a:srgbClr val="679E2A"/>
              </a:buClr>
              <a:buFont typeface="Wingdings" panose="05000000000000000000" pitchFamily="2" charset="2"/>
              <a:buChar char="ü"/>
            </a:pPr>
            <a:endParaRPr lang="pt-BR" sz="1000" dirty="0" smtClean="0"/>
          </a:p>
          <a:p>
            <a:pPr marL="0" indent="0">
              <a:buClr>
                <a:srgbClr val="679E2A"/>
              </a:buClr>
            </a:pPr>
            <a:endParaRPr lang="pt-BR" sz="1000" dirty="0" smtClean="0"/>
          </a:p>
          <a:p>
            <a:pPr marL="0" indent="0">
              <a:buClr>
                <a:srgbClr val="679E2A"/>
              </a:buClr>
            </a:pPr>
            <a:endParaRPr lang="pt-BR" sz="1000" dirty="0" smtClean="0"/>
          </a:p>
          <a:p>
            <a:pPr marL="171450" indent="-171450">
              <a:buClr>
                <a:srgbClr val="679E2A"/>
              </a:buClr>
              <a:buFont typeface="Wingdings" panose="05000000000000000000" pitchFamily="2" charset="2"/>
              <a:buChar char="ü"/>
            </a:pPr>
            <a:endParaRPr lang="pt-BR" sz="1000" dirty="0"/>
          </a:p>
          <a:p>
            <a:pPr marL="171450" indent="-171450">
              <a:buClr>
                <a:srgbClr val="679E2A"/>
              </a:buClr>
              <a:buFont typeface="Wingdings" panose="05000000000000000000" pitchFamily="2" charset="2"/>
              <a:buChar char="ü"/>
            </a:pPr>
            <a:endParaRPr lang="pt-BR" sz="1000" dirty="0" smtClean="0"/>
          </a:p>
          <a:p>
            <a:pPr marL="0" indent="0">
              <a:buClr>
                <a:srgbClr val="679E2A"/>
              </a:buClr>
            </a:pPr>
            <a:endParaRPr lang="pt-BR" sz="1000" dirty="0"/>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endParaRPr lang="pt-BR" sz="1000" dirty="0"/>
          </a:p>
        </p:txBody>
      </p:sp>
      <p:sp>
        <p:nvSpPr>
          <p:cNvPr id="4" name="Espaço Reservado para Número de Slide 3"/>
          <p:cNvSpPr>
            <a:spLocks noGrp="1"/>
          </p:cNvSpPr>
          <p:nvPr>
            <p:ph type="sldNum" sz="quarter" idx="12"/>
          </p:nvPr>
        </p:nvSpPr>
        <p:spPr/>
        <p:txBody>
          <a:bodyPr/>
          <a:lstStyle/>
          <a:p>
            <a:fld id="{3BE26D6F-0DF4-434B-8C42-6B387AD159A9}" type="slidenum">
              <a:rPr lang="pt-BR" smtClean="0"/>
              <a:pPr/>
              <a:t>30</a:t>
            </a:fld>
            <a:endParaRPr lang="pt-BR"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7374" y="1403648"/>
            <a:ext cx="281426" cy="272348"/>
          </a:xfrm>
          <a:prstGeom prst="rect">
            <a:avLst/>
          </a:prstGeom>
          <a:noFill/>
          <a:ln w="9525">
            <a:solidFill>
              <a:srgbClr val="002060"/>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640" y="2847501"/>
            <a:ext cx="6525344" cy="3740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tângulo 6"/>
          <p:cNvSpPr/>
          <p:nvPr/>
        </p:nvSpPr>
        <p:spPr>
          <a:xfrm>
            <a:off x="188640" y="2847501"/>
            <a:ext cx="6525344" cy="3740723"/>
          </a:xfrm>
          <a:prstGeom prst="rect">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exto explicativo retangular com cantos arredondados 9"/>
          <p:cNvSpPr/>
          <p:nvPr/>
        </p:nvSpPr>
        <p:spPr>
          <a:xfrm>
            <a:off x="2564904" y="4499992"/>
            <a:ext cx="2094226" cy="787363"/>
          </a:xfrm>
          <a:prstGeom prst="wedgeRoundRectCallout">
            <a:avLst>
              <a:gd name="adj1" fmla="val 69100"/>
              <a:gd name="adj2" fmla="val 13605"/>
              <a:gd name="adj3" fmla="val 16667"/>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just"/>
            <a:r>
              <a:rPr lang="pt-BR" sz="900" b="1" dirty="0" smtClean="0">
                <a:solidFill>
                  <a:srgbClr val="FF0000"/>
                </a:solidFill>
              </a:rPr>
              <a:t>Ícone apresentado após julgar os processos da pauta, para visualização dos detalhes e geração do extrato da pauta.</a:t>
            </a:r>
            <a:endParaRPr lang="pt-BR" sz="900" b="1" dirty="0">
              <a:solidFill>
                <a:srgbClr val="FF0000"/>
              </a:solidFill>
            </a:endParaRPr>
          </a:p>
        </p:txBody>
      </p:sp>
    </p:spTree>
    <p:extLst>
      <p:ext uri="{BB962C8B-B14F-4D97-AF65-F5344CB8AC3E}">
        <p14:creationId xmlns:p14="http://schemas.microsoft.com/office/powerpoint/2010/main" val="41448749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Sessões</a:t>
            </a:r>
            <a:endParaRPr lang="pt-BR" dirty="0"/>
          </a:p>
        </p:txBody>
      </p:sp>
      <p:sp>
        <p:nvSpPr>
          <p:cNvPr id="3" name="Espaço Reservado para Conteúdo 2"/>
          <p:cNvSpPr>
            <a:spLocks noGrp="1"/>
          </p:cNvSpPr>
          <p:nvPr>
            <p:ph idx="1"/>
          </p:nvPr>
        </p:nvSpPr>
        <p:spPr>
          <a:xfrm>
            <a:off x="116632" y="899592"/>
            <a:ext cx="6597352" cy="7632848"/>
          </a:xfrm>
        </p:spPr>
        <p:txBody>
          <a:bodyPr/>
          <a:lstStyle/>
          <a:p>
            <a:r>
              <a:rPr lang="pt-BR" sz="1400" b="1" dirty="0" smtClean="0"/>
              <a:t>Julgamentos</a:t>
            </a:r>
          </a:p>
          <a:p>
            <a:endParaRPr lang="pt-BR" sz="1400" b="1" dirty="0" smtClean="0"/>
          </a:p>
          <a:p>
            <a:pPr marL="171450" indent="-171450">
              <a:buClr>
                <a:srgbClr val="679E2A"/>
              </a:buClr>
              <a:buFont typeface="Wingdings" panose="05000000000000000000" pitchFamily="2" charset="2"/>
              <a:buChar char="ü"/>
            </a:pPr>
            <a:r>
              <a:rPr lang="pt-BR" sz="1000" b="1" dirty="0" smtClean="0"/>
              <a:t>PAUTA JULGADA</a:t>
            </a:r>
          </a:p>
          <a:p>
            <a:pPr marL="171450" indent="-171450">
              <a:buClr>
                <a:srgbClr val="679E2A"/>
              </a:buClr>
              <a:buFont typeface="Wingdings" panose="05000000000000000000" pitchFamily="2" charset="2"/>
              <a:buChar char="ü"/>
            </a:pPr>
            <a:r>
              <a:rPr lang="pt-BR" sz="1000" b="1" dirty="0" smtClean="0"/>
              <a:t>EXTRATO DA PAUTA</a:t>
            </a:r>
          </a:p>
          <a:p>
            <a:pPr marL="171450" indent="-171450">
              <a:buClr>
                <a:srgbClr val="679E2A"/>
              </a:buClr>
              <a:buFont typeface="Wingdings" panose="05000000000000000000" pitchFamily="2" charset="2"/>
              <a:buChar char="ü"/>
            </a:pPr>
            <a:r>
              <a:rPr lang="pt-BR" sz="1000" dirty="0" smtClean="0"/>
              <a:t>No momento em que todos os processos da Pauta forem julgados, o sistema habilita a opção para  </a:t>
            </a:r>
            <a:r>
              <a:rPr lang="pt-BR" sz="1000" b="1" dirty="0" smtClean="0"/>
              <a:t>GERAR EXTRATO DA PAUTA</a:t>
            </a:r>
            <a:r>
              <a:rPr lang="pt-BR" sz="1000" dirty="0" smtClean="0"/>
              <a:t>, segue orientação a seguir: </a:t>
            </a:r>
          </a:p>
          <a:p>
            <a:pPr marL="0" indent="0">
              <a:buClr>
                <a:srgbClr val="679E2A"/>
              </a:buClr>
            </a:pPr>
            <a:endParaRPr lang="pt-BR" sz="1000" b="1" dirty="0"/>
          </a:p>
          <a:p>
            <a:pPr marL="0" indent="0">
              <a:buClr>
                <a:srgbClr val="679E2A"/>
              </a:buClr>
            </a:pPr>
            <a:endParaRPr lang="pt-BR" sz="1000" b="1" dirty="0" smtClean="0"/>
          </a:p>
          <a:p>
            <a:pPr marL="171450" indent="-171450">
              <a:buClr>
                <a:srgbClr val="679E2A"/>
              </a:buClr>
              <a:buFont typeface="Wingdings" panose="05000000000000000000" pitchFamily="2" charset="2"/>
              <a:buChar char="ü"/>
            </a:pPr>
            <a:endParaRPr lang="pt-BR" sz="1000" b="1" dirty="0"/>
          </a:p>
          <a:p>
            <a:pPr marL="0" indent="0">
              <a:buClr>
                <a:srgbClr val="679E2A"/>
              </a:buClr>
            </a:pPr>
            <a:endParaRPr lang="pt-BR" sz="1000" b="1" dirty="0" smtClean="0"/>
          </a:p>
          <a:p>
            <a:pPr marL="0" indent="0">
              <a:buClr>
                <a:srgbClr val="679E2A"/>
              </a:buClr>
            </a:pPr>
            <a:endParaRPr lang="pt-BR" sz="1000" b="1" dirty="0" smtClean="0"/>
          </a:p>
          <a:p>
            <a:pPr marL="171450" indent="-171450">
              <a:buClr>
                <a:srgbClr val="679E2A"/>
              </a:buClr>
              <a:buFont typeface="Wingdings" panose="05000000000000000000" pitchFamily="2" charset="2"/>
              <a:buChar char="ü"/>
            </a:pPr>
            <a:endParaRPr lang="pt-BR" sz="1000" dirty="0"/>
          </a:p>
          <a:p>
            <a:pPr marL="171450" indent="-171450">
              <a:buClr>
                <a:srgbClr val="679E2A"/>
              </a:buClr>
              <a:buFont typeface="Wingdings" panose="05000000000000000000" pitchFamily="2" charset="2"/>
              <a:buChar char="ü"/>
            </a:pPr>
            <a:endParaRPr lang="pt-BR" sz="1000" dirty="0"/>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endParaRPr lang="pt-BR" sz="1000" dirty="0"/>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endParaRPr lang="pt-BR" sz="1000" dirty="0"/>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endParaRPr lang="pt-BR" sz="1000" dirty="0"/>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endParaRPr lang="pt-BR" sz="1000" dirty="0"/>
          </a:p>
          <a:p>
            <a:pPr marL="171450" indent="-171450">
              <a:buClr>
                <a:srgbClr val="679E2A"/>
              </a:buClr>
              <a:buFont typeface="Wingdings" panose="05000000000000000000" pitchFamily="2" charset="2"/>
              <a:buChar char="ü"/>
            </a:pPr>
            <a:endParaRPr lang="pt-BR" sz="1000" dirty="0" smtClean="0"/>
          </a:p>
          <a:p>
            <a:pPr marL="0" indent="0">
              <a:buClr>
                <a:srgbClr val="679E2A"/>
              </a:buClr>
            </a:pPr>
            <a:endParaRPr lang="pt-BR" sz="1000" dirty="0" smtClean="0"/>
          </a:p>
          <a:p>
            <a:pPr marL="0" indent="0">
              <a:buClr>
                <a:srgbClr val="679E2A"/>
              </a:buClr>
            </a:pPr>
            <a:endParaRPr lang="pt-BR" sz="1000" dirty="0" smtClean="0"/>
          </a:p>
          <a:p>
            <a:pPr marL="171450" indent="-171450">
              <a:buClr>
                <a:srgbClr val="679E2A"/>
              </a:buClr>
              <a:buFont typeface="Wingdings" panose="05000000000000000000" pitchFamily="2" charset="2"/>
              <a:buChar char="ü"/>
            </a:pPr>
            <a:endParaRPr lang="pt-BR" sz="1000" dirty="0"/>
          </a:p>
          <a:p>
            <a:pPr marL="171450" indent="-171450">
              <a:buClr>
                <a:srgbClr val="679E2A"/>
              </a:buClr>
              <a:buFont typeface="Wingdings" panose="05000000000000000000" pitchFamily="2" charset="2"/>
              <a:buChar char="ü"/>
            </a:pPr>
            <a:endParaRPr lang="pt-BR" sz="1000" dirty="0" smtClean="0"/>
          </a:p>
          <a:p>
            <a:pPr marL="0" indent="0">
              <a:buClr>
                <a:srgbClr val="679E2A"/>
              </a:buClr>
            </a:pPr>
            <a:endParaRPr lang="pt-BR" sz="1000" dirty="0"/>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endParaRPr lang="pt-BR" sz="1000" dirty="0"/>
          </a:p>
        </p:txBody>
      </p:sp>
      <p:sp>
        <p:nvSpPr>
          <p:cNvPr id="4" name="Espaço Reservado para Número de Slide 3"/>
          <p:cNvSpPr>
            <a:spLocks noGrp="1"/>
          </p:cNvSpPr>
          <p:nvPr>
            <p:ph type="sldNum" sz="quarter" idx="12"/>
          </p:nvPr>
        </p:nvSpPr>
        <p:spPr/>
        <p:txBody>
          <a:bodyPr/>
          <a:lstStyle/>
          <a:p>
            <a:fld id="{3BE26D6F-0DF4-434B-8C42-6B387AD159A9}" type="slidenum">
              <a:rPr lang="pt-BR" smtClean="0"/>
              <a:pPr/>
              <a:t>31</a:t>
            </a:fld>
            <a:endParaRPr lang="pt-BR"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028" y="3052244"/>
            <a:ext cx="6417332" cy="37520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tângulo 5"/>
          <p:cNvSpPr/>
          <p:nvPr/>
        </p:nvSpPr>
        <p:spPr>
          <a:xfrm>
            <a:off x="252028" y="3052244"/>
            <a:ext cx="6417332" cy="3752004"/>
          </a:xfrm>
          <a:prstGeom prst="rect">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6"/>
          <p:cNvSpPr/>
          <p:nvPr/>
        </p:nvSpPr>
        <p:spPr>
          <a:xfrm>
            <a:off x="1556792" y="6516216"/>
            <a:ext cx="720080"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Texto explicativo retangular com cantos arredondados 11"/>
          <p:cNvSpPr/>
          <p:nvPr/>
        </p:nvSpPr>
        <p:spPr>
          <a:xfrm>
            <a:off x="3284984" y="3131840"/>
            <a:ext cx="2664295" cy="419704"/>
          </a:xfrm>
          <a:prstGeom prst="wedgeRoundRectCallout">
            <a:avLst>
              <a:gd name="adj1" fmla="val -58063"/>
              <a:gd name="adj2" fmla="val 108172"/>
              <a:gd name="adj3" fmla="val 16667"/>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just"/>
            <a:r>
              <a:rPr lang="pt-BR" sz="900" b="1" dirty="0" smtClean="0">
                <a:solidFill>
                  <a:srgbClr val="FF0000"/>
                </a:solidFill>
              </a:rPr>
              <a:t>Visualização dos detalhes dos processos julgados na pauta.  </a:t>
            </a:r>
            <a:endParaRPr lang="pt-BR" sz="900" b="1" dirty="0">
              <a:solidFill>
                <a:srgbClr val="FF0000"/>
              </a:solidFill>
            </a:endParaRPr>
          </a:p>
        </p:txBody>
      </p:sp>
    </p:spTree>
    <p:extLst>
      <p:ext uri="{BB962C8B-B14F-4D97-AF65-F5344CB8AC3E}">
        <p14:creationId xmlns:p14="http://schemas.microsoft.com/office/powerpoint/2010/main" val="9124027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Sessões</a:t>
            </a:r>
            <a:endParaRPr lang="pt-BR" dirty="0"/>
          </a:p>
        </p:txBody>
      </p:sp>
      <p:sp>
        <p:nvSpPr>
          <p:cNvPr id="3" name="Espaço Reservado para Conteúdo 2"/>
          <p:cNvSpPr>
            <a:spLocks noGrp="1"/>
          </p:cNvSpPr>
          <p:nvPr>
            <p:ph idx="1"/>
          </p:nvPr>
        </p:nvSpPr>
        <p:spPr>
          <a:xfrm>
            <a:off x="116632" y="899592"/>
            <a:ext cx="6597352" cy="7632848"/>
          </a:xfrm>
        </p:spPr>
        <p:txBody>
          <a:bodyPr/>
          <a:lstStyle/>
          <a:p>
            <a:r>
              <a:rPr lang="pt-BR" sz="1400" b="1" dirty="0" smtClean="0"/>
              <a:t>Julgamentos</a:t>
            </a:r>
          </a:p>
          <a:p>
            <a:pPr marL="171450" indent="-171450">
              <a:buClr>
                <a:srgbClr val="679E2A"/>
              </a:buClr>
              <a:buFont typeface="Wingdings" panose="05000000000000000000" pitchFamily="2" charset="2"/>
              <a:buChar char="ü"/>
            </a:pPr>
            <a:r>
              <a:rPr lang="pt-BR" sz="1000" b="1" dirty="0" smtClean="0"/>
              <a:t>EXTRATO DA PAUTA </a:t>
            </a:r>
          </a:p>
          <a:p>
            <a:pPr marL="171450" indent="-171450">
              <a:buClr>
                <a:srgbClr val="679E2A"/>
              </a:buClr>
            </a:pPr>
            <a:r>
              <a:rPr lang="pt-BR" sz="1000" dirty="0" smtClean="0"/>
              <a:t>	É possível inserir um texto inicial e um texto final que serão mostrados respectivamente, antes e depois dos processos  da pauta. Os processos serão trazidos automaticamente, com a informações dos julgamentos.  </a:t>
            </a:r>
          </a:p>
          <a:p>
            <a:pPr marL="171450" indent="-171450">
              <a:buClr>
                <a:srgbClr val="679E2A"/>
              </a:buClr>
            </a:pPr>
            <a:r>
              <a:rPr lang="pt-BR" sz="1000" dirty="0" smtClean="0"/>
              <a:t>	Pode ser feita uma nova ordenação dos processos para o extrato, diferente da ordenação da pauta. Por exemplo: Por tipo de decisão e número do processo.</a:t>
            </a:r>
          </a:p>
          <a:p>
            <a:pPr marL="0" indent="0">
              <a:buClr>
                <a:srgbClr val="679E2A"/>
              </a:buClr>
            </a:pPr>
            <a:endParaRPr lang="pt-BR" sz="1000" b="1" dirty="0" smtClean="0"/>
          </a:p>
          <a:p>
            <a:pPr marL="171450" indent="-171450">
              <a:buClr>
                <a:srgbClr val="679E2A"/>
              </a:buClr>
              <a:buFont typeface="Wingdings" panose="05000000000000000000" pitchFamily="2" charset="2"/>
              <a:buChar char="ü"/>
            </a:pPr>
            <a:endParaRPr lang="pt-BR" sz="1000" dirty="0"/>
          </a:p>
          <a:p>
            <a:pPr marL="171450" indent="-171450">
              <a:buClr>
                <a:srgbClr val="679E2A"/>
              </a:buClr>
              <a:buFont typeface="Wingdings" panose="05000000000000000000" pitchFamily="2" charset="2"/>
              <a:buChar char="ü"/>
            </a:pPr>
            <a:endParaRPr lang="pt-BR" sz="1000" dirty="0"/>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endParaRPr lang="pt-BR" sz="1000" dirty="0"/>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endParaRPr lang="pt-BR" sz="1000" dirty="0"/>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endParaRPr lang="pt-BR" sz="1000" dirty="0"/>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endParaRPr lang="pt-BR" sz="1000" dirty="0"/>
          </a:p>
          <a:p>
            <a:pPr marL="171450" indent="-171450">
              <a:buClr>
                <a:srgbClr val="679E2A"/>
              </a:buClr>
              <a:buFont typeface="Wingdings" panose="05000000000000000000" pitchFamily="2" charset="2"/>
              <a:buChar char="ü"/>
            </a:pPr>
            <a:endParaRPr lang="pt-BR" sz="1000" dirty="0" smtClean="0"/>
          </a:p>
          <a:p>
            <a:pPr marL="0" indent="0">
              <a:buClr>
                <a:srgbClr val="679E2A"/>
              </a:buClr>
            </a:pPr>
            <a:endParaRPr lang="pt-BR" sz="1000" dirty="0" smtClean="0"/>
          </a:p>
          <a:p>
            <a:pPr marL="0" indent="0">
              <a:buClr>
                <a:srgbClr val="679E2A"/>
              </a:buClr>
            </a:pPr>
            <a:endParaRPr lang="pt-BR" sz="1000" dirty="0" smtClean="0"/>
          </a:p>
          <a:p>
            <a:pPr marL="171450" indent="-171450">
              <a:buClr>
                <a:srgbClr val="679E2A"/>
              </a:buClr>
              <a:buFont typeface="Wingdings" panose="05000000000000000000" pitchFamily="2" charset="2"/>
              <a:buChar char="ü"/>
            </a:pPr>
            <a:endParaRPr lang="pt-BR" sz="1000" dirty="0"/>
          </a:p>
          <a:p>
            <a:pPr marL="171450" indent="-171450">
              <a:buClr>
                <a:srgbClr val="679E2A"/>
              </a:buClr>
              <a:buFont typeface="Wingdings" panose="05000000000000000000" pitchFamily="2" charset="2"/>
              <a:buChar char="ü"/>
            </a:pPr>
            <a:endParaRPr lang="pt-BR" sz="1000" dirty="0" smtClean="0"/>
          </a:p>
          <a:p>
            <a:pPr marL="0" indent="0">
              <a:buClr>
                <a:srgbClr val="679E2A"/>
              </a:buClr>
            </a:pPr>
            <a:endParaRPr lang="pt-BR" sz="1000" dirty="0"/>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endParaRPr lang="pt-BR" sz="1000" dirty="0"/>
          </a:p>
        </p:txBody>
      </p:sp>
      <p:sp>
        <p:nvSpPr>
          <p:cNvPr id="4" name="Espaço Reservado para Número de Slide 3"/>
          <p:cNvSpPr>
            <a:spLocks noGrp="1"/>
          </p:cNvSpPr>
          <p:nvPr>
            <p:ph type="sldNum" sz="quarter" idx="12"/>
          </p:nvPr>
        </p:nvSpPr>
        <p:spPr/>
        <p:txBody>
          <a:bodyPr/>
          <a:lstStyle/>
          <a:p>
            <a:fld id="{3BE26D6F-0DF4-434B-8C42-6B387AD159A9}" type="slidenum">
              <a:rPr lang="pt-BR" smtClean="0"/>
              <a:pPr/>
              <a:t>32</a:t>
            </a:fld>
            <a:endParaRPr lang="pt-BR" dirty="0"/>
          </a:p>
        </p:txBody>
      </p:sp>
      <p:pic>
        <p:nvPicPr>
          <p:cNvPr id="11" name="Imagem 10"/>
          <p:cNvPicPr/>
          <p:nvPr/>
        </p:nvPicPr>
        <p:blipFill rotWithShape="1">
          <a:blip r:embed="rId3"/>
          <a:srcRect t="1989"/>
          <a:stretch/>
        </p:blipFill>
        <p:spPr bwMode="auto">
          <a:xfrm>
            <a:off x="332656" y="3084193"/>
            <a:ext cx="6264696" cy="3648047"/>
          </a:xfrm>
          <a:prstGeom prst="rect">
            <a:avLst/>
          </a:prstGeom>
          <a:ln>
            <a:noFill/>
          </a:ln>
          <a:extLst>
            <a:ext uri="{53640926-AAD7-44D8-BBD7-CCE9431645EC}">
              <a14:shadowObscured xmlns:a14="http://schemas.microsoft.com/office/drawing/2010/main"/>
            </a:ext>
          </a:extLst>
        </p:spPr>
      </p:pic>
      <p:sp>
        <p:nvSpPr>
          <p:cNvPr id="5" name="Retângulo 4"/>
          <p:cNvSpPr/>
          <p:nvPr/>
        </p:nvSpPr>
        <p:spPr>
          <a:xfrm>
            <a:off x="332656" y="3084193"/>
            <a:ext cx="6264696" cy="3648047"/>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Texto explicativo retangular com cantos arredondados 14"/>
          <p:cNvSpPr/>
          <p:nvPr/>
        </p:nvSpPr>
        <p:spPr>
          <a:xfrm>
            <a:off x="4509120" y="5292080"/>
            <a:ext cx="2168177" cy="792088"/>
          </a:xfrm>
          <a:prstGeom prst="wedgeRoundRectCallout">
            <a:avLst>
              <a:gd name="adj1" fmla="val -71427"/>
              <a:gd name="adj2" fmla="val -53193"/>
              <a:gd name="adj3" fmla="val 16667"/>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just"/>
            <a:r>
              <a:rPr lang="pt-BR" sz="900" b="1" dirty="0" smtClean="0">
                <a:solidFill>
                  <a:srgbClr val="FF0000"/>
                </a:solidFill>
              </a:rPr>
              <a:t>Ordem da visualização dos processos da Pauta. Clicar na opção localizada ao lado esquerdo (Opções), segurar e arrastar para o lado direito (Lista de Ordenação).</a:t>
            </a:r>
            <a:endParaRPr lang="pt-BR" sz="900" b="1" dirty="0">
              <a:solidFill>
                <a:srgbClr val="FF0000"/>
              </a:solidFill>
            </a:endParaRPr>
          </a:p>
        </p:txBody>
      </p:sp>
      <p:sp>
        <p:nvSpPr>
          <p:cNvPr id="18" name="Texto explicativo retangular com cantos arredondados 17"/>
          <p:cNvSpPr/>
          <p:nvPr/>
        </p:nvSpPr>
        <p:spPr>
          <a:xfrm>
            <a:off x="332656" y="6876256"/>
            <a:ext cx="1800200" cy="428962"/>
          </a:xfrm>
          <a:prstGeom prst="wedgeRoundRectCallout">
            <a:avLst>
              <a:gd name="adj1" fmla="val 34616"/>
              <a:gd name="adj2" fmla="val -121732"/>
              <a:gd name="adj3" fmla="val 16667"/>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pt-BR" sz="900" b="1" dirty="0">
                <a:solidFill>
                  <a:srgbClr val="FF0000"/>
                </a:solidFill>
              </a:rPr>
              <a:t>Ao final, clicar em GERAR EXTRATO ou CANCELAR.</a:t>
            </a:r>
          </a:p>
        </p:txBody>
      </p:sp>
      <p:sp>
        <p:nvSpPr>
          <p:cNvPr id="14" name="Texto explicativo retangular com cantos arredondados 13"/>
          <p:cNvSpPr/>
          <p:nvPr/>
        </p:nvSpPr>
        <p:spPr>
          <a:xfrm>
            <a:off x="2780928" y="2483768"/>
            <a:ext cx="2403647" cy="506024"/>
          </a:xfrm>
          <a:prstGeom prst="wedgeRoundRectCallout">
            <a:avLst>
              <a:gd name="adj1" fmla="val -27970"/>
              <a:gd name="adj2" fmla="val 86781"/>
              <a:gd name="adj3" fmla="val 16667"/>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pt-BR" sz="900" b="1" dirty="0" smtClean="0">
                <a:solidFill>
                  <a:srgbClr val="FF0000"/>
                </a:solidFill>
              </a:rPr>
              <a:t>Descrição do Texto Inicial e Texto Final para geração do Extrato. </a:t>
            </a:r>
            <a:endParaRPr lang="pt-BR" sz="900" b="1" dirty="0">
              <a:solidFill>
                <a:srgbClr val="FF0000"/>
              </a:solidFill>
            </a:endParaRPr>
          </a:p>
        </p:txBody>
      </p:sp>
      <p:sp>
        <p:nvSpPr>
          <p:cNvPr id="16" name="Texto explicativo retangular com cantos arredondados 15"/>
          <p:cNvSpPr/>
          <p:nvPr/>
        </p:nvSpPr>
        <p:spPr>
          <a:xfrm>
            <a:off x="2924944" y="6228184"/>
            <a:ext cx="1728192" cy="792088"/>
          </a:xfrm>
          <a:prstGeom prst="wedgeRoundRectCallout">
            <a:avLst>
              <a:gd name="adj1" fmla="val -43550"/>
              <a:gd name="adj2" fmla="val -88788"/>
              <a:gd name="adj3" fmla="val 16667"/>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pt-BR" sz="900" b="1" dirty="0">
                <a:solidFill>
                  <a:srgbClr val="FF0000"/>
                </a:solidFill>
              </a:rPr>
              <a:t>Também é permitido anexar um arquivo de EXTRATO DA PAUTA já pronto, formatado pelo usuário.   </a:t>
            </a:r>
          </a:p>
        </p:txBody>
      </p:sp>
    </p:spTree>
    <p:extLst>
      <p:ext uri="{BB962C8B-B14F-4D97-AF65-F5344CB8AC3E}">
        <p14:creationId xmlns:p14="http://schemas.microsoft.com/office/powerpoint/2010/main" val="17985866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Sessões</a:t>
            </a:r>
            <a:endParaRPr lang="pt-BR" dirty="0"/>
          </a:p>
        </p:txBody>
      </p:sp>
      <p:sp>
        <p:nvSpPr>
          <p:cNvPr id="3" name="Espaço Reservado para Conteúdo 2"/>
          <p:cNvSpPr>
            <a:spLocks noGrp="1"/>
          </p:cNvSpPr>
          <p:nvPr>
            <p:ph idx="1"/>
          </p:nvPr>
        </p:nvSpPr>
        <p:spPr>
          <a:xfrm>
            <a:off x="116632" y="899592"/>
            <a:ext cx="6597352" cy="7632848"/>
          </a:xfrm>
        </p:spPr>
        <p:txBody>
          <a:bodyPr/>
          <a:lstStyle/>
          <a:p>
            <a:r>
              <a:rPr lang="pt-BR" sz="1400" b="1" smtClean="0"/>
              <a:t>Julgamentos</a:t>
            </a:r>
          </a:p>
          <a:p>
            <a:endParaRPr lang="pt-BR" sz="1400" b="1" dirty="0" smtClean="0"/>
          </a:p>
          <a:p>
            <a:pPr marL="171450" indent="-171450">
              <a:buClr>
                <a:srgbClr val="679E2A"/>
              </a:buClr>
              <a:buFont typeface="Wingdings" panose="05000000000000000000" pitchFamily="2" charset="2"/>
              <a:buChar char="ü"/>
            </a:pPr>
            <a:r>
              <a:rPr lang="pt-BR" sz="1000" b="1" dirty="0" smtClean="0"/>
              <a:t>EXTRATO DA PAUTA </a:t>
            </a:r>
          </a:p>
          <a:p>
            <a:pPr marL="171450" indent="-171450">
              <a:buClr>
                <a:srgbClr val="679E2A"/>
              </a:buClr>
            </a:pPr>
            <a:r>
              <a:rPr lang="pt-BR" sz="1000" dirty="0" smtClean="0"/>
              <a:t>	</a:t>
            </a:r>
            <a:endParaRPr lang="pt-BR" sz="1000" dirty="0"/>
          </a:p>
          <a:p>
            <a:pPr marL="0" indent="0">
              <a:buClr>
                <a:srgbClr val="679E2A"/>
              </a:buClr>
            </a:pPr>
            <a:endParaRPr lang="pt-BR" sz="1000" dirty="0"/>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endParaRPr lang="pt-BR" sz="1000" dirty="0"/>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endParaRPr lang="pt-BR" sz="1000" dirty="0"/>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endParaRPr lang="pt-BR" sz="1000" dirty="0"/>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endParaRPr lang="pt-BR" sz="1000" dirty="0"/>
          </a:p>
          <a:p>
            <a:pPr marL="171450" indent="-171450">
              <a:buClr>
                <a:srgbClr val="679E2A"/>
              </a:buClr>
              <a:buFont typeface="Wingdings" panose="05000000000000000000" pitchFamily="2" charset="2"/>
              <a:buChar char="ü"/>
            </a:pPr>
            <a:endParaRPr lang="pt-BR" sz="1000" dirty="0" smtClean="0"/>
          </a:p>
          <a:p>
            <a:pPr marL="0" indent="0">
              <a:buClr>
                <a:srgbClr val="679E2A"/>
              </a:buClr>
            </a:pPr>
            <a:endParaRPr lang="pt-BR" sz="1000" dirty="0" smtClean="0"/>
          </a:p>
          <a:p>
            <a:pPr marL="0" indent="0">
              <a:buClr>
                <a:srgbClr val="679E2A"/>
              </a:buClr>
            </a:pPr>
            <a:endParaRPr lang="pt-BR" sz="1000" dirty="0" smtClean="0"/>
          </a:p>
          <a:p>
            <a:pPr marL="171450" indent="-171450">
              <a:buClr>
                <a:srgbClr val="679E2A"/>
              </a:buClr>
              <a:buFont typeface="Wingdings" panose="05000000000000000000" pitchFamily="2" charset="2"/>
              <a:buChar char="ü"/>
            </a:pPr>
            <a:endParaRPr lang="pt-BR" sz="1000" dirty="0"/>
          </a:p>
          <a:p>
            <a:pPr marL="171450" indent="-171450">
              <a:buClr>
                <a:srgbClr val="679E2A"/>
              </a:buClr>
              <a:buFont typeface="Wingdings" panose="05000000000000000000" pitchFamily="2" charset="2"/>
              <a:buChar char="ü"/>
            </a:pPr>
            <a:endParaRPr lang="pt-BR" sz="1000" dirty="0" smtClean="0"/>
          </a:p>
          <a:p>
            <a:pPr marL="0" indent="0">
              <a:buClr>
                <a:srgbClr val="679E2A"/>
              </a:buClr>
            </a:pPr>
            <a:endParaRPr lang="pt-BR" sz="1000" dirty="0"/>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endParaRPr lang="pt-BR" sz="1000" dirty="0"/>
          </a:p>
        </p:txBody>
      </p:sp>
      <p:sp>
        <p:nvSpPr>
          <p:cNvPr id="4" name="Espaço Reservado para Número de Slide 3"/>
          <p:cNvSpPr>
            <a:spLocks noGrp="1"/>
          </p:cNvSpPr>
          <p:nvPr>
            <p:ph type="sldNum" sz="quarter" idx="12"/>
          </p:nvPr>
        </p:nvSpPr>
        <p:spPr/>
        <p:txBody>
          <a:bodyPr/>
          <a:lstStyle/>
          <a:p>
            <a:fld id="{3BE26D6F-0DF4-434B-8C42-6B387AD159A9}" type="slidenum">
              <a:rPr lang="pt-BR" smtClean="0"/>
              <a:pPr/>
              <a:t>33</a:t>
            </a:fld>
            <a:endParaRPr lang="pt-BR" dirty="0"/>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500" t="19505" r="41361" b="2884"/>
          <a:stretch/>
        </p:blipFill>
        <p:spPr bwMode="auto">
          <a:xfrm>
            <a:off x="1340768" y="2267744"/>
            <a:ext cx="4571949" cy="5381625"/>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161371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0688" y="2789579"/>
            <a:ext cx="5616624" cy="4156837"/>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12" name="Texto explicativo retangular com cantos arredondados 11"/>
          <p:cNvSpPr/>
          <p:nvPr/>
        </p:nvSpPr>
        <p:spPr>
          <a:xfrm>
            <a:off x="3376204" y="3315550"/>
            <a:ext cx="2496046" cy="437412"/>
          </a:xfrm>
          <a:prstGeom prst="wedgeRoundRectCallout">
            <a:avLst>
              <a:gd name="adj1" fmla="val -67140"/>
              <a:gd name="adj2" fmla="val -22335"/>
              <a:gd name="adj3" fmla="val 16667"/>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pt-BR" sz="900" b="1" dirty="0" smtClean="0">
                <a:solidFill>
                  <a:srgbClr val="FF0000"/>
                </a:solidFill>
              </a:rPr>
              <a:t>Selecionar o tipo de decisão: (ACÓRDÃO ou DECISÃO MONOCRÁTICA).</a:t>
            </a:r>
            <a:endParaRPr lang="pt-BR" sz="900" b="1" dirty="0">
              <a:solidFill>
                <a:srgbClr val="FF0000"/>
              </a:solidFill>
            </a:endParaRPr>
          </a:p>
        </p:txBody>
      </p:sp>
      <p:sp>
        <p:nvSpPr>
          <p:cNvPr id="19" name="Texto explicativo retangular com cantos arredondados 18"/>
          <p:cNvSpPr/>
          <p:nvPr/>
        </p:nvSpPr>
        <p:spPr>
          <a:xfrm>
            <a:off x="3709287" y="5564832"/>
            <a:ext cx="1829880" cy="573382"/>
          </a:xfrm>
          <a:prstGeom prst="wedgeRoundRectCallout">
            <a:avLst>
              <a:gd name="adj1" fmla="val 16734"/>
              <a:gd name="adj2" fmla="val 136474"/>
              <a:gd name="adj3" fmla="val 16667"/>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pt-BR" sz="900" b="1" dirty="0" smtClean="0">
                <a:solidFill>
                  <a:srgbClr val="FF0000"/>
                </a:solidFill>
              </a:rPr>
              <a:t>Gerar único arquivo pronto para ser publicado em Diário Oficial, ou retornar para a tela de Sessões.</a:t>
            </a:r>
            <a:endParaRPr lang="pt-BR" sz="900" b="1" dirty="0">
              <a:solidFill>
                <a:srgbClr val="FF0000"/>
              </a:solidFill>
            </a:endParaRPr>
          </a:p>
        </p:txBody>
      </p:sp>
      <p:sp>
        <p:nvSpPr>
          <p:cNvPr id="17" name="Texto explicativo retangular com cantos arredondados 16"/>
          <p:cNvSpPr/>
          <p:nvPr/>
        </p:nvSpPr>
        <p:spPr>
          <a:xfrm>
            <a:off x="620688" y="5004047"/>
            <a:ext cx="1878014" cy="696835"/>
          </a:xfrm>
          <a:prstGeom prst="wedgeRoundRectCallout">
            <a:avLst>
              <a:gd name="adj1" fmla="val -43750"/>
              <a:gd name="adj2" fmla="val -134395"/>
              <a:gd name="adj3" fmla="val 16667"/>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900" b="1" dirty="0" smtClean="0">
                <a:solidFill>
                  <a:srgbClr val="FF0000"/>
                </a:solidFill>
              </a:rPr>
              <a:t> </a:t>
            </a:r>
          </a:p>
          <a:p>
            <a:r>
              <a:rPr lang="pt-BR" sz="900" b="1" dirty="0" smtClean="0">
                <a:solidFill>
                  <a:srgbClr val="FF0000"/>
                </a:solidFill>
              </a:rPr>
              <a:t>São </a:t>
            </a:r>
            <a:r>
              <a:rPr lang="pt-BR" sz="900" b="1" dirty="0">
                <a:solidFill>
                  <a:srgbClr val="FF0000"/>
                </a:solidFill>
              </a:rPr>
              <a:t>mostrados os arquivos já gerados pelos Gabinetes, selecionar os que irão compor o arquivo completo para o D.O. </a:t>
            </a:r>
          </a:p>
          <a:p>
            <a:pPr lvl="0"/>
            <a:endParaRPr lang="pt-BR" sz="900" b="1" dirty="0">
              <a:solidFill>
                <a:srgbClr val="FF0000"/>
              </a:solidFill>
            </a:endParaRPr>
          </a:p>
        </p:txBody>
      </p:sp>
      <p:sp>
        <p:nvSpPr>
          <p:cNvPr id="2" name="Título 1"/>
          <p:cNvSpPr>
            <a:spLocks noGrp="1"/>
          </p:cNvSpPr>
          <p:nvPr>
            <p:ph type="title"/>
          </p:nvPr>
        </p:nvSpPr>
        <p:spPr/>
        <p:txBody>
          <a:bodyPr/>
          <a:lstStyle/>
          <a:p>
            <a:r>
              <a:rPr lang="pt-BR" dirty="0" smtClean="0"/>
              <a:t>Sessões</a:t>
            </a:r>
            <a:endParaRPr lang="pt-BR" dirty="0"/>
          </a:p>
        </p:txBody>
      </p:sp>
      <p:sp>
        <p:nvSpPr>
          <p:cNvPr id="3" name="Espaço Reservado para Conteúdo 2"/>
          <p:cNvSpPr>
            <a:spLocks noGrp="1"/>
          </p:cNvSpPr>
          <p:nvPr>
            <p:ph idx="1"/>
          </p:nvPr>
        </p:nvSpPr>
        <p:spPr>
          <a:xfrm>
            <a:off x="116632" y="899592"/>
            <a:ext cx="6597352" cy="7632848"/>
          </a:xfrm>
        </p:spPr>
        <p:txBody>
          <a:bodyPr/>
          <a:lstStyle/>
          <a:p>
            <a:r>
              <a:rPr lang="pt-BR" sz="1400" b="1" dirty="0" smtClean="0"/>
              <a:t>Julgamentos</a:t>
            </a:r>
          </a:p>
          <a:p>
            <a:endParaRPr lang="pt-BR" sz="1400" b="1" dirty="0" smtClean="0"/>
          </a:p>
          <a:p>
            <a:pPr marL="171450" indent="-171450">
              <a:buClr>
                <a:srgbClr val="679E2A"/>
              </a:buClr>
              <a:buFont typeface="Wingdings" panose="05000000000000000000" pitchFamily="2" charset="2"/>
              <a:buChar char="ü"/>
            </a:pPr>
            <a:r>
              <a:rPr lang="pt-BR" sz="1000" b="1" dirty="0" smtClean="0"/>
              <a:t>GERAR ARQUIVOS DECISÕES</a:t>
            </a:r>
          </a:p>
          <a:p>
            <a:pPr marL="228600" lvl="0" indent="-228600">
              <a:buClr>
                <a:srgbClr val="679E2A"/>
              </a:buClr>
              <a:buFont typeface="Wingdings" panose="05000000000000000000" pitchFamily="2" charset="2"/>
              <a:buChar char="ü"/>
            </a:pPr>
            <a:r>
              <a:rPr lang="pt-BR" sz="1000" dirty="0" smtClean="0"/>
              <a:t>Após </a:t>
            </a:r>
            <a:r>
              <a:rPr lang="pt-BR" sz="1000" dirty="0"/>
              <a:t>ocorrer a sessão, os processos vão para os Gabinetes para que sejam feitos os Acórdãos ou as Decisões Monocráticas. Quando esses atos tiverem sido feitos para todos os processos da pauta,  cada Gabinete gera seu arquivo de Acórdãos e/ou Decisões Monocráticas.  </a:t>
            </a:r>
            <a:r>
              <a:rPr lang="pt-BR" sz="1000" dirty="0" smtClean="0"/>
              <a:t>Na </a:t>
            </a:r>
            <a:r>
              <a:rPr lang="pt-BR" sz="1000" dirty="0"/>
              <a:t>Secretaria das Sessões, </a:t>
            </a:r>
            <a:r>
              <a:rPr lang="pt-BR" sz="1000" dirty="0" smtClean="0"/>
              <a:t>nesta funcionalidade, esses </a:t>
            </a:r>
            <a:r>
              <a:rPr lang="pt-BR" sz="1000" dirty="0"/>
              <a:t>arquivos serão unificados para a publicação no Diário Oficial. </a:t>
            </a:r>
          </a:p>
          <a:p>
            <a:pPr marL="171450" indent="-171450">
              <a:buClr>
                <a:srgbClr val="679E2A"/>
              </a:buClr>
              <a:buFont typeface="Wingdings" panose="05000000000000000000" pitchFamily="2" charset="2"/>
              <a:buChar char="ü"/>
            </a:pPr>
            <a:endParaRPr lang="pt-BR" sz="900" b="1" dirty="0">
              <a:solidFill>
                <a:srgbClr val="FF0000"/>
              </a:solidFill>
            </a:endParaRPr>
          </a:p>
        </p:txBody>
      </p:sp>
      <p:sp>
        <p:nvSpPr>
          <p:cNvPr id="4" name="Espaço Reservado para Número de Slide 3"/>
          <p:cNvSpPr>
            <a:spLocks noGrp="1"/>
          </p:cNvSpPr>
          <p:nvPr>
            <p:ph type="sldNum" sz="quarter" idx="12"/>
          </p:nvPr>
        </p:nvSpPr>
        <p:spPr/>
        <p:txBody>
          <a:bodyPr/>
          <a:lstStyle/>
          <a:p>
            <a:fld id="{3BE26D6F-0DF4-434B-8C42-6B387AD159A9}" type="slidenum">
              <a:rPr lang="pt-BR" smtClean="0"/>
              <a:pPr/>
              <a:t>34</a:t>
            </a:fld>
            <a:endParaRPr lang="pt-BR" dirty="0"/>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0393" y="1466853"/>
            <a:ext cx="276225" cy="247650"/>
          </a:xfrm>
          <a:prstGeom prst="rect">
            <a:avLst/>
          </a:prstGeom>
          <a:noFill/>
          <a:ln w="9525">
            <a:solidFill>
              <a:srgbClr val="00206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7129610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Sessões</a:t>
            </a:r>
            <a:endParaRPr lang="pt-BR" dirty="0"/>
          </a:p>
        </p:txBody>
      </p:sp>
      <p:sp>
        <p:nvSpPr>
          <p:cNvPr id="3" name="Espaço Reservado para Conteúdo 2"/>
          <p:cNvSpPr>
            <a:spLocks noGrp="1"/>
          </p:cNvSpPr>
          <p:nvPr>
            <p:ph idx="1"/>
          </p:nvPr>
        </p:nvSpPr>
        <p:spPr>
          <a:xfrm>
            <a:off x="116632" y="899592"/>
            <a:ext cx="6597352" cy="7632848"/>
          </a:xfrm>
        </p:spPr>
        <p:txBody>
          <a:bodyPr/>
          <a:lstStyle/>
          <a:p>
            <a:r>
              <a:rPr lang="pt-BR" sz="1400" b="1" dirty="0" smtClean="0"/>
              <a:t>Julgamentos</a:t>
            </a:r>
          </a:p>
          <a:p>
            <a:endParaRPr lang="pt-BR" sz="1400" b="1" dirty="0" smtClean="0"/>
          </a:p>
          <a:p>
            <a:pPr marL="171450" indent="-171450">
              <a:buClr>
                <a:srgbClr val="679E2A"/>
              </a:buClr>
              <a:buFont typeface="Wingdings" panose="05000000000000000000" pitchFamily="2" charset="2"/>
              <a:buChar char="ü"/>
            </a:pPr>
            <a:r>
              <a:rPr lang="pt-BR" sz="1000" b="1" dirty="0" smtClean="0"/>
              <a:t>GERAR ARQUIVOS DECISÕES</a:t>
            </a:r>
          </a:p>
          <a:p>
            <a:pPr marL="0" indent="0">
              <a:buClr>
                <a:srgbClr val="679E2A"/>
              </a:buClr>
            </a:pPr>
            <a:endParaRPr lang="pt-BR" sz="1000" dirty="0"/>
          </a:p>
          <a:p>
            <a:pPr marL="171450" indent="-171450">
              <a:buClr>
                <a:srgbClr val="679E2A"/>
              </a:buClr>
              <a:buFont typeface="Wingdings" panose="05000000000000000000" pitchFamily="2" charset="2"/>
              <a:buChar char="ü"/>
            </a:pPr>
            <a:endParaRPr lang="pt-BR" sz="1000" dirty="0"/>
          </a:p>
        </p:txBody>
      </p:sp>
      <p:sp>
        <p:nvSpPr>
          <p:cNvPr id="4" name="Espaço Reservado para Número de Slide 3"/>
          <p:cNvSpPr>
            <a:spLocks noGrp="1"/>
          </p:cNvSpPr>
          <p:nvPr>
            <p:ph type="sldNum" sz="quarter" idx="12"/>
          </p:nvPr>
        </p:nvSpPr>
        <p:spPr/>
        <p:txBody>
          <a:bodyPr/>
          <a:lstStyle/>
          <a:p>
            <a:fld id="{3BE26D6F-0DF4-434B-8C42-6B387AD159A9}" type="slidenum">
              <a:rPr lang="pt-BR" smtClean="0"/>
              <a:pPr/>
              <a:t>35</a:t>
            </a:fld>
            <a:endParaRPr lang="pt-BR"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20" y="2123728"/>
            <a:ext cx="5981700" cy="4457700"/>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11" name="Texto explicativo retangular com cantos arredondados 10"/>
          <p:cNvSpPr/>
          <p:nvPr/>
        </p:nvSpPr>
        <p:spPr>
          <a:xfrm>
            <a:off x="1628800" y="4499992"/>
            <a:ext cx="2592288" cy="1008112"/>
          </a:xfrm>
          <a:prstGeom prst="wedgeRoundRectCallout">
            <a:avLst>
              <a:gd name="adj1" fmla="val 18186"/>
              <a:gd name="adj2" fmla="val 101109"/>
              <a:gd name="adj3" fmla="val 16667"/>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pt-BR" sz="1000" b="1" dirty="0" smtClean="0">
                <a:solidFill>
                  <a:srgbClr val="FF0000"/>
                </a:solidFill>
              </a:rPr>
              <a:t>Após a geração, o sistema apresenta</a:t>
            </a:r>
            <a:r>
              <a:rPr lang="pt-BR" sz="1000" b="1" i="1" dirty="0" smtClean="0">
                <a:solidFill>
                  <a:srgbClr val="FF0000"/>
                </a:solidFill>
              </a:rPr>
              <a:t> link </a:t>
            </a:r>
            <a:r>
              <a:rPr lang="pt-BR" sz="1000" b="1" dirty="0" smtClean="0">
                <a:solidFill>
                  <a:srgbClr val="FF0000"/>
                </a:solidFill>
              </a:rPr>
              <a:t>com único arquivo contendo os atos de Acórdãos (selecionados e concatenados) de todos os Gabinetes.</a:t>
            </a:r>
            <a:endParaRPr lang="pt-BR" sz="1000" b="1" dirty="0">
              <a:solidFill>
                <a:srgbClr val="FF0000"/>
              </a:solidFill>
            </a:endParaRPr>
          </a:p>
        </p:txBody>
      </p:sp>
      <p:sp>
        <p:nvSpPr>
          <p:cNvPr id="5" name="Retângulo 4"/>
          <p:cNvSpPr/>
          <p:nvPr/>
        </p:nvSpPr>
        <p:spPr>
          <a:xfrm>
            <a:off x="2780928" y="6296794"/>
            <a:ext cx="1296144" cy="2812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2374504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Sessões</a:t>
            </a:r>
            <a:endParaRPr lang="pt-BR" dirty="0"/>
          </a:p>
        </p:txBody>
      </p:sp>
      <p:sp>
        <p:nvSpPr>
          <p:cNvPr id="3" name="Espaço Reservado para Conteúdo 2"/>
          <p:cNvSpPr>
            <a:spLocks noGrp="1"/>
          </p:cNvSpPr>
          <p:nvPr>
            <p:ph idx="1"/>
          </p:nvPr>
        </p:nvSpPr>
        <p:spPr>
          <a:xfrm>
            <a:off x="116632" y="899592"/>
            <a:ext cx="6597352" cy="8136904"/>
          </a:xfrm>
        </p:spPr>
        <p:txBody>
          <a:bodyPr/>
          <a:lstStyle/>
          <a:p>
            <a:pPr>
              <a:buClr>
                <a:srgbClr val="679E2A"/>
              </a:buClr>
            </a:pPr>
            <a:r>
              <a:rPr lang="pt-BR" sz="1400" b="1" dirty="0"/>
              <a:t>Gerenciar </a:t>
            </a:r>
            <a:r>
              <a:rPr lang="pt-BR" sz="1400" b="1" dirty="0" smtClean="0"/>
              <a:t>Pauta</a:t>
            </a:r>
          </a:p>
          <a:p>
            <a:pPr>
              <a:buClr>
                <a:srgbClr val="679E2A"/>
              </a:buClr>
            </a:pPr>
            <a:endParaRPr lang="pt-BR" sz="1400" b="1" dirty="0"/>
          </a:p>
          <a:p>
            <a:pPr marL="171450" indent="-171450">
              <a:buClr>
                <a:srgbClr val="679E2A"/>
              </a:buClr>
              <a:buFont typeface="Wingdings" panose="05000000000000000000" pitchFamily="2" charset="2"/>
              <a:buChar char="ü"/>
            </a:pPr>
            <a:r>
              <a:rPr lang="pt-BR" sz="1000" b="1" dirty="0" smtClean="0"/>
              <a:t>EXTRATO DA ATA</a:t>
            </a:r>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Ø"/>
            </a:pPr>
            <a:r>
              <a:rPr lang="pt-BR" sz="1000" dirty="0" smtClean="0"/>
              <a:t>Para </a:t>
            </a:r>
            <a:r>
              <a:rPr lang="pt-BR" sz="1000" dirty="0"/>
              <a:t>visualizar os extratos de atas, deve clicar no </a:t>
            </a:r>
            <a:r>
              <a:rPr lang="pt-BR" sz="1000" dirty="0" smtClean="0"/>
              <a:t>ícone           </a:t>
            </a:r>
            <a:r>
              <a:rPr lang="pt-BR" sz="1000" dirty="0"/>
              <a:t>"Extrato da Ata</a:t>
            </a:r>
            <a:r>
              <a:rPr lang="pt-BR" sz="1000" dirty="0" smtClean="0"/>
              <a:t>".</a:t>
            </a:r>
          </a:p>
          <a:p>
            <a:pPr marL="0" indent="0">
              <a:buClr>
                <a:srgbClr val="679E2A"/>
              </a:buClr>
            </a:pPr>
            <a:endParaRPr lang="pt-BR" sz="1000" dirty="0" smtClean="0"/>
          </a:p>
          <a:p>
            <a:pPr marL="171450" indent="-171450">
              <a:buClr>
                <a:srgbClr val="679E2A"/>
              </a:buClr>
              <a:buFont typeface="Wingdings" panose="05000000000000000000" pitchFamily="2" charset="2"/>
              <a:buChar char="Ø"/>
            </a:pPr>
            <a:endParaRPr lang="pt-BR" sz="1000" dirty="0"/>
          </a:p>
          <a:p>
            <a:pPr marL="171450" indent="-171450">
              <a:buClr>
                <a:srgbClr val="679E2A"/>
              </a:buClr>
              <a:buFont typeface="Wingdings" panose="05000000000000000000" pitchFamily="2" charset="2"/>
              <a:buChar char="Ø"/>
            </a:pPr>
            <a:endParaRPr lang="pt-BR" sz="1000" dirty="0" smtClean="0"/>
          </a:p>
          <a:p>
            <a:pPr marL="171450" indent="-171450">
              <a:buClr>
                <a:srgbClr val="679E2A"/>
              </a:buClr>
              <a:buFont typeface="Wingdings" panose="05000000000000000000" pitchFamily="2" charset="2"/>
              <a:buChar char="Ø"/>
            </a:pPr>
            <a:endParaRPr lang="pt-BR" sz="1000" dirty="0"/>
          </a:p>
          <a:p>
            <a:pPr marL="171450" indent="-171450">
              <a:buClr>
                <a:srgbClr val="679E2A"/>
              </a:buClr>
              <a:buFont typeface="Wingdings" panose="05000000000000000000" pitchFamily="2" charset="2"/>
              <a:buChar char="Ø"/>
            </a:pPr>
            <a:endParaRPr lang="pt-BR" sz="1000" dirty="0" smtClean="0"/>
          </a:p>
          <a:p>
            <a:pPr marL="171450" indent="-171450">
              <a:buClr>
                <a:srgbClr val="679E2A"/>
              </a:buClr>
              <a:buFont typeface="Wingdings" panose="05000000000000000000" pitchFamily="2" charset="2"/>
              <a:buChar char="Ø"/>
            </a:pPr>
            <a:endParaRPr lang="pt-BR" sz="1000" dirty="0"/>
          </a:p>
          <a:p>
            <a:pPr marL="171450" indent="-171450">
              <a:buClr>
                <a:srgbClr val="679E2A"/>
              </a:buClr>
              <a:buFont typeface="Wingdings" panose="05000000000000000000" pitchFamily="2" charset="2"/>
              <a:buChar char="Ø"/>
            </a:pPr>
            <a:endParaRPr lang="pt-BR" sz="1000" dirty="0" smtClean="0"/>
          </a:p>
          <a:p>
            <a:pPr marL="171450" indent="-171450">
              <a:buClr>
                <a:srgbClr val="679E2A"/>
              </a:buClr>
              <a:buFont typeface="Wingdings" panose="05000000000000000000" pitchFamily="2" charset="2"/>
              <a:buChar char="Ø"/>
            </a:pPr>
            <a:endParaRPr lang="pt-BR" sz="1000" dirty="0"/>
          </a:p>
          <a:p>
            <a:pPr marL="171450" indent="-171450">
              <a:buClr>
                <a:srgbClr val="679E2A"/>
              </a:buClr>
              <a:buFont typeface="Wingdings" panose="05000000000000000000" pitchFamily="2" charset="2"/>
              <a:buChar char="Ø"/>
            </a:pPr>
            <a:endParaRPr lang="pt-BR" sz="1000" dirty="0" smtClean="0"/>
          </a:p>
          <a:p>
            <a:pPr marL="171450" indent="-171450">
              <a:buClr>
                <a:srgbClr val="679E2A"/>
              </a:buClr>
              <a:buFont typeface="Wingdings" panose="05000000000000000000" pitchFamily="2" charset="2"/>
              <a:buChar char="Ø"/>
            </a:pPr>
            <a:endParaRPr lang="pt-BR" sz="1000" dirty="0"/>
          </a:p>
          <a:p>
            <a:pPr marL="171450" indent="-171450">
              <a:buClr>
                <a:srgbClr val="679E2A"/>
              </a:buClr>
              <a:buFont typeface="Wingdings" panose="05000000000000000000" pitchFamily="2" charset="2"/>
              <a:buChar char="Ø"/>
            </a:pPr>
            <a:endParaRPr lang="pt-BR" sz="1000" dirty="0" smtClean="0"/>
          </a:p>
          <a:p>
            <a:pPr marL="171450" indent="-171450">
              <a:buClr>
                <a:srgbClr val="679E2A"/>
              </a:buClr>
              <a:buFont typeface="Wingdings" panose="05000000000000000000" pitchFamily="2" charset="2"/>
              <a:buChar char="Ø"/>
            </a:pPr>
            <a:r>
              <a:rPr lang="pt-BR" sz="1000" dirty="0" smtClean="0"/>
              <a:t>Será </a:t>
            </a:r>
            <a:r>
              <a:rPr lang="pt-BR" sz="1000" dirty="0"/>
              <a:t>exibida a tela de Geração de Extrato </a:t>
            </a:r>
            <a:r>
              <a:rPr lang="pt-BR" sz="1000" dirty="0" smtClean="0"/>
              <a:t>da Ata. </a:t>
            </a:r>
            <a:r>
              <a:rPr lang="pt-BR" sz="1000" dirty="0"/>
              <a:t>Na grid, serão exibidos todos os processos que tiveram suas ocorrências registradas. Selecione os processos em lote ou individualmente e clique no botão "GERAR NOVO </a:t>
            </a:r>
            <a:r>
              <a:rPr lang="pt-BR" sz="1000" dirty="0" smtClean="0"/>
              <a:t>EXTRATO“, ou poderá realizar o Upload  (botão) de arquivo. O sistema automaticamente liberará para download, o link do extrato gerado ou do arquivo anexado. </a:t>
            </a:r>
          </a:p>
          <a:p>
            <a:pPr marL="0" indent="0">
              <a:buClr>
                <a:srgbClr val="679E2A"/>
              </a:buClr>
            </a:pPr>
            <a:endParaRPr lang="pt-BR" sz="1000" dirty="0"/>
          </a:p>
        </p:txBody>
      </p:sp>
      <p:sp>
        <p:nvSpPr>
          <p:cNvPr id="4" name="Espaço Reservado para Número de Slide 3"/>
          <p:cNvSpPr>
            <a:spLocks noGrp="1"/>
          </p:cNvSpPr>
          <p:nvPr>
            <p:ph type="sldNum" sz="quarter" idx="12"/>
          </p:nvPr>
        </p:nvSpPr>
        <p:spPr/>
        <p:txBody>
          <a:bodyPr/>
          <a:lstStyle/>
          <a:p>
            <a:fld id="{3BE26D6F-0DF4-434B-8C42-6B387AD159A9}" type="slidenum">
              <a:rPr lang="pt-BR" smtClean="0"/>
              <a:pPr/>
              <a:t>36</a:t>
            </a:fld>
            <a:endParaRPr lang="pt-BR" dirty="0"/>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 b="41902"/>
          <a:stretch/>
        </p:blipFill>
        <p:spPr bwMode="auto">
          <a:xfrm>
            <a:off x="404664" y="2627784"/>
            <a:ext cx="6048672" cy="2037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2408" y="2010569"/>
            <a:ext cx="228600"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tângulo 5"/>
          <p:cNvSpPr/>
          <p:nvPr/>
        </p:nvSpPr>
        <p:spPr>
          <a:xfrm>
            <a:off x="404664" y="2657444"/>
            <a:ext cx="6048672" cy="2058572"/>
          </a:xfrm>
          <a:prstGeom prst="rect">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5013176" y="3167844"/>
            <a:ext cx="216024" cy="1080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2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11917" t="3995" r="11743" b="41361"/>
          <a:stretch/>
        </p:blipFill>
        <p:spPr bwMode="auto">
          <a:xfrm>
            <a:off x="332656" y="5939294"/>
            <a:ext cx="6192234" cy="2591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o explicativo retangular com cantos arredondados 13"/>
          <p:cNvSpPr/>
          <p:nvPr/>
        </p:nvSpPr>
        <p:spPr>
          <a:xfrm>
            <a:off x="1722698" y="6300192"/>
            <a:ext cx="1634294" cy="509981"/>
          </a:xfrm>
          <a:prstGeom prst="wedgeRoundRectCallout">
            <a:avLst>
              <a:gd name="adj1" fmla="val 64314"/>
              <a:gd name="adj2" fmla="val -23144"/>
              <a:gd name="adj3" fmla="val 16667"/>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pt-BR" sz="900" b="1" dirty="0" smtClean="0">
                <a:solidFill>
                  <a:srgbClr val="FF0000"/>
                </a:solidFill>
              </a:rPr>
              <a:t>Para visualizar o conteúdo gerado, clique no botão Download ou no link.</a:t>
            </a:r>
            <a:endParaRPr lang="pt-BR" sz="900" b="1" dirty="0">
              <a:solidFill>
                <a:srgbClr val="FF0000"/>
              </a:solidFill>
            </a:endParaRPr>
          </a:p>
        </p:txBody>
      </p:sp>
      <p:sp>
        <p:nvSpPr>
          <p:cNvPr id="8" name="Retângulo 7"/>
          <p:cNvSpPr/>
          <p:nvPr/>
        </p:nvSpPr>
        <p:spPr>
          <a:xfrm>
            <a:off x="332656" y="5921576"/>
            <a:ext cx="6331513" cy="2609092"/>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8720" y="8244408"/>
            <a:ext cx="1080120" cy="648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o explicativo retangular com cantos arredondados 17"/>
          <p:cNvSpPr/>
          <p:nvPr/>
        </p:nvSpPr>
        <p:spPr>
          <a:xfrm>
            <a:off x="4653136" y="5796136"/>
            <a:ext cx="1732025" cy="442779"/>
          </a:xfrm>
          <a:prstGeom prst="wedgeRoundRectCallout">
            <a:avLst>
              <a:gd name="adj1" fmla="val 47376"/>
              <a:gd name="adj2" fmla="val 76287"/>
              <a:gd name="adj3" fmla="val 16667"/>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900" b="1" dirty="0">
                <a:solidFill>
                  <a:srgbClr val="FF0000"/>
                </a:solidFill>
              </a:rPr>
              <a:t>Para excluir o arquivo, basta clicar no ícone de exclusão</a:t>
            </a:r>
            <a:r>
              <a:rPr lang="pt-BR" sz="900" b="1" dirty="0" smtClean="0">
                <a:solidFill>
                  <a:srgbClr val="FF0000"/>
                </a:solidFill>
              </a:rPr>
              <a:t>.</a:t>
            </a:r>
            <a:endParaRPr lang="pt-BR" sz="900" b="1" dirty="0">
              <a:solidFill>
                <a:srgbClr val="FF0000"/>
              </a:solidFill>
            </a:endParaRPr>
          </a:p>
        </p:txBody>
      </p:sp>
      <p:sp>
        <p:nvSpPr>
          <p:cNvPr id="13" name="Texto explicativo retangular com cantos arredondados 12"/>
          <p:cNvSpPr/>
          <p:nvPr/>
        </p:nvSpPr>
        <p:spPr>
          <a:xfrm>
            <a:off x="4869160" y="6660232"/>
            <a:ext cx="1440159" cy="443898"/>
          </a:xfrm>
          <a:prstGeom prst="wedgeRoundRectCallout">
            <a:avLst>
              <a:gd name="adj1" fmla="val -68463"/>
              <a:gd name="adj2" fmla="val -73834"/>
              <a:gd name="adj3" fmla="val 16667"/>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pt-BR" sz="900" b="1" dirty="0" smtClean="0">
                <a:solidFill>
                  <a:srgbClr val="FF0000"/>
                </a:solidFill>
              </a:rPr>
              <a:t>Link do Extrato da Ata ou do arquivo que realizar o Upload. </a:t>
            </a:r>
            <a:endParaRPr lang="pt-BR" sz="900" b="1" dirty="0">
              <a:solidFill>
                <a:srgbClr val="FF0000"/>
              </a:solidFill>
            </a:endParaRPr>
          </a:p>
        </p:txBody>
      </p:sp>
      <p:sp>
        <p:nvSpPr>
          <p:cNvPr id="19" name="Texto explicativo retangular com cantos arredondados 18"/>
          <p:cNvSpPr/>
          <p:nvPr/>
        </p:nvSpPr>
        <p:spPr>
          <a:xfrm>
            <a:off x="2251766" y="8310492"/>
            <a:ext cx="2041283" cy="653996"/>
          </a:xfrm>
          <a:prstGeom prst="wedgeRoundRectCallout">
            <a:avLst>
              <a:gd name="adj1" fmla="val -58870"/>
              <a:gd name="adj2" fmla="val -6695"/>
              <a:gd name="adj3" fmla="val 16667"/>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pt-BR" sz="900" b="1" dirty="0" smtClean="0">
                <a:solidFill>
                  <a:srgbClr val="FF0000"/>
                </a:solidFill>
              </a:rPr>
              <a:t>O sistema disponibiliza algumas opções de tipos de arquivos para exportar as informações da grid “Processos”.</a:t>
            </a:r>
            <a:endParaRPr lang="pt-BR" sz="900" b="1" dirty="0">
              <a:solidFill>
                <a:srgbClr val="FF0000"/>
              </a:solidFill>
            </a:endParaRPr>
          </a:p>
        </p:txBody>
      </p:sp>
    </p:spTree>
    <p:extLst>
      <p:ext uri="{BB962C8B-B14F-4D97-AF65-F5344CB8AC3E}">
        <p14:creationId xmlns:p14="http://schemas.microsoft.com/office/powerpoint/2010/main" val="24019449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Sessões</a:t>
            </a:r>
            <a:endParaRPr lang="pt-BR" dirty="0"/>
          </a:p>
        </p:txBody>
      </p:sp>
      <p:sp>
        <p:nvSpPr>
          <p:cNvPr id="3" name="Espaço Reservado para Conteúdo 2"/>
          <p:cNvSpPr>
            <a:spLocks noGrp="1"/>
          </p:cNvSpPr>
          <p:nvPr>
            <p:ph idx="1"/>
          </p:nvPr>
        </p:nvSpPr>
        <p:spPr>
          <a:xfrm>
            <a:off x="116632" y="899592"/>
            <a:ext cx="6597352" cy="7632848"/>
          </a:xfrm>
        </p:spPr>
        <p:txBody>
          <a:bodyPr/>
          <a:lstStyle/>
          <a:p>
            <a:r>
              <a:rPr lang="pt-BR" sz="1400" b="1" dirty="0" smtClean="0"/>
              <a:t>Gerenciar Pauta</a:t>
            </a:r>
            <a:endParaRPr lang="pt-BR" sz="1400" b="1" dirty="0"/>
          </a:p>
          <a:p>
            <a:endParaRPr lang="pt-BR" sz="1400" b="1" dirty="0" smtClean="0"/>
          </a:p>
          <a:p>
            <a:pPr marL="171450" indent="-171450">
              <a:buClr>
                <a:srgbClr val="679E2A"/>
              </a:buClr>
              <a:buFont typeface="Wingdings" panose="05000000000000000000" pitchFamily="2" charset="2"/>
              <a:buChar char="ü"/>
            </a:pPr>
            <a:r>
              <a:rPr lang="pt-BR" sz="1000" b="1" dirty="0" smtClean="0"/>
              <a:t>EXTRATO DA ATA</a:t>
            </a:r>
          </a:p>
          <a:p>
            <a:pPr marL="171450" indent="-171450">
              <a:buClr>
                <a:srgbClr val="679E2A"/>
              </a:buClr>
              <a:buFont typeface="Wingdings" panose="05000000000000000000" pitchFamily="2" charset="2"/>
              <a:buChar char="ü"/>
            </a:pPr>
            <a:endParaRPr lang="pt-BR" sz="1000" b="1" dirty="0"/>
          </a:p>
          <a:p>
            <a:pPr marL="171450" indent="-171450">
              <a:buClr>
                <a:srgbClr val="679E2A"/>
              </a:buClr>
              <a:buFont typeface="Wingdings" panose="05000000000000000000" pitchFamily="2" charset="2"/>
              <a:buChar char="Ø"/>
            </a:pPr>
            <a:r>
              <a:rPr lang="pt-BR" sz="1000" dirty="0" smtClean="0"/>
              <a:t>Os </a:t>
            </a:r>
            <a:r>
              <a:rPr lang="pt-BR" sz="1000" dirty="0"/>
              <a:t>extratos serão gerados de acordo com o layout padrão utilizado pela Secretaria das </a:t>
            </a:r>
            <a:r>
              <a:rPr lang="pt-BR" sz="1000" dirty="0" smtClean="0"/>
              <a:t>Sessões.</a:t>
            </a:r>
          </a:p>
          <a:p>
            <a:pPr marL="0" indent="0">
              <a:spcBef>
                <a:spcPts val="0"/>
              </a:spcBef>
              <a:spcAft>
                <a:spcPts val="0"/>
              </a:spcAft>
              <a:buClr>
                <a:srgbClr val="679E2A"/>
              </a:buClr>
            </a:pPr>
            <a:endParaRPr lang="pt-BR" sz="1000" dirty="0"/>
          </a:p>
          <a:p>
            <a:pPr marL="0" indent="0">
              <a:spcBef>
                <a:spcPts val="0"/>
              </a:spcBef>
              <a:spcAft>
                <a:spcPts val="0"/>
              </a:spcAft>
              <a:buClr>
                <a:srgbClr val="679E2A"/>
              </a:buClr>
            </a:pPr>
            <a:endParaRPr lang="pt-BR" sz="1000" dirty="0" smtClean="0"/>
          </a:p>
          <a:p>
            <a:pPr marL="0" indent="0">
              <a:spcBef>
                <a:spcPts val="0"/>
              </a:spcBef>
              <a:spcAft>
                <a:spcPts val="0"/>
              </a:spcAft>
              <a:buClr>
                <a:srgbClr val="679E2A"/>
              </a:buClr>
            </a:pPr>
            <a:endParaRPr lang="pt-BR" sz="1000" dirty="0"/>
          </a:p>
        </p:txBody>
      </p:sp>
      <p:sp>
        <p:nvSpPr>
          <p:cNvPr id="4" name="Espaço Reservado para Número de Slide 3"/>
          <p:cNvSpPr>
            <a:spLocks noGrp="1"/>
          </p:cNvSpPr>
          <p:nvPr>
            <p:ph type="sldNum" sz="quarter" idx="12"/>
          </p:nvPr>
        </p:nvSpPr>
        <p:spPr/>
        <p:txBody>
          <a:bodyPr/>
          <a:lstStyle/>
          <a:p>
            <a:fld id="{3BE26D6F-0DF4-434B-8C42-6B387AD159A9}" type="slidenum">
              <a:rPr lang="pt-BR" smtClean="0"/>
              <a:pPr/>
              <a:t>37</a:t>
            </a:fld>
            <a:endParaRPr lang="pt-BR" dirty="0"/>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9710" t="7398" r="31246" b="1846"/>
          <a:stretch/>
        </p:blipFill>
        <p:spPr bwMode="auto">
          <a:xfrm>
            <a:off x="1210072" y="2533859"/>
            <a:ext cx="4451176" cy="593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9471" y="2627784"/>
            <a:ext cx="800729" cy="720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84973" y="2555776"/>
            <a:ext cx="676275"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tângulo 5"/>
          <p:cNvSpPr/>
          <p:nvPr/>
        </p:nvSpPr>
        <p:spPr>
          <a:xfrm>
            <a:off x="1210072" y="2533859"/>
            <a:ext cx="4451176" cy="5854565"/>
          </a:xfrm>
          <a:prstGeom prst="rect">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7072" y="2699792"/>
            <a:ext cx="676275"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62055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Sessões</a:t>
            </a:r>
            <a:endParaRPr lang="pt-BR" dirty="0"/>
          </a:p>
        </p:txBody>
      </p:sp>
      <p:sp>
        <p:nvSpPr>
          <p:cNvPr id="3" name="Espaço Reservado para Conteúdo 2"/>
          <p:cNvSpPr>
            <a:spLocks noGrp="1"/>
          </p:cNvSpPr>
          <p:nvPr>
            <p:ph idx="1"/>
          </p:nvPr>
        </p:nvSpPr>
        <p:spPr>
          <a:xfrm>
            <a:off x="116632" y="899592"/>
            <a:ext cx="6597352" cy="7632848"/>
          </a:xfrm>
        </p:spPr>
        <p:txBody>
          <a:bodyPr/>
          <a:lstStyle/>
          <a:p>
            <a:r>
              <a:rPr lang="pt-BR" sz="1400" b="1" dirty="0" smtClean="0"/>
              <a:t>Gerenciar Pauta</a:t>
            </a:r>
            <a:endParaRPr lang="pt-BR" sz="1400" b="1" dirty="0"/>
          </a:p>
          <a:p>
            <a:endParaRPr lang="pt-BR" sz="1400" b="1" dirty="0" smtClean="0"/>
          </a:p>
          <a:p>
            <a:pPr marL="171450" indent="-171450">
              <a:buClr>
                <a:srgbClr val="679E2A"/>
              </a:buClr>
              <a:buFont typeface="Wingdings" panose="05000000000000000000" pitchFamily="2" charset="2"/>
              <a:buChar char="ü"/>
            </a:pPr>
            <a:r>
              <a:rPr lang="pt-BR" sz="1000" b="1" dirty="0" smtClean="0"/>
              <a:t>EXTRATO DA ATA</a:t>
            </a:r>
          </a:p>
          <a:p>
            <a:pPr marL="171450" indent="-171450">
              <a:buClr>
                <a:srgbClr val="679E2A"/>
              </a:buClr>
              <a:buFont typeface="Wingdings" panose="05000000000000000000" pitchFamily="2" charset="2"/>
              <a:buChar char="ü"/>
            </a:pPr>
            <a:endParaRPr lang="pt-BR" sz="1000" b="1" dirty="0"/>
          </a:p>
          <a:p>
            <a:pPr marL="171450" indent="-171450">
              <a:buClr>
                <a:srgbClr val="679E2A"/>
              </a:buClr>
              <a:buFont typeface="Wingdings" panose="05000000000000000000" pitchFamily="2" charset="2"/>
              <a:buChar char="Ø"/>
            </a:pPr>
            <a:r>
              <a:rPr lang="pt-BR" sz="1000" dirty="0"/>
              <a:t>A  funcionalidade da tela , também, permite solicitar assinatura do arquivo gerado.</a:t>
            </a:r>
          </a:p>
        </p:txBody>
      </p:sp>
      <p:sp>
        <p:nvSpPr>
          <p:cNvPr id="4" name="Espaço Reservado para Número de Slide 3"/>
          <p:cNvSpPr>
            <a:spLocks noGrp="1"/>
          </p:cNvSpPr>
          <p:nvPr>
            <p:ph type="sldNum" sz="quarter" idx="12"/>
          </p:nvPr>
        </p:nvSpPr>
        <p:spPr/>
        <p:txBody>
          <a:bodyPr/>
          <a:lstStyle/>
          <a:p>
            <a:fld id="{3BE26D6F-0DF4-434B-8C42-6B387AD159A9}" type="slidenum">
              <a:rPr lang="pt-BR" smtClean="0"/>
              <a:pPr/>
              <a:t>38</a:t>
            </a:fld>
            <a:endParaRPr lang="pt-BR"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9471" y="2627784"/>
            <a:ext cx="800729" cy="720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4973" y="2555776"/>
            <a:ext cx="676275"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11786" t="4297" r="10762" b="17318"/>
          <a:stretch/>
        </p:blipFill>
        <p:spPr bwMode="auto">
          <a:xfrm>
            <a:off x="260648" y="2812157"/>
            <a:ext cx="6336704" cy="3920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tângulo 4"/>
          <p:cNvSpPr/>
          <p:nvPr/>
        </p:nvSpPr>
        <p:spPr>
          <a:xfrm>
            <a:off x="260648" y="2812157"/>
            <a:ext cx="6336704" cy="3920083"/>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Texto explicativo retangular com cantos arredondados 12"/>
          <p:cNvSpPr/>
          <p:nvPr/>
        </p:nvSpPr>
        <p:spPr>
          <a:xfrm>
            <a:off x="2348880" y="4355976"/>
            <a:ext cx="1860853" cy="463699"/>
          </a:xfrm>
          <a:prstGeom prst="wedgeRoundRectCallout">
            <a:avLst>
              <a:gd name="adj1" fmla="val -95555"/>
              <a:gd name="adj2" fmla="val 63167"/>
              <a:gd name="adj3" fmla="val 16667"/>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pt-BR" sz="900" b="1" dirty="0" smtClean="0">
                <a:solidFill>
                  <a:srgbClr val="FF0000"/>
                </a:solidFill>
              </a:rPr>
              <a:t>Marque o nome do usuário que deverá assinar o Extrato da Ata. </a:t>
            </a:r>
          </a:p>
          <a:p>
            <a:pPr lvl="0"/>
            <a:endParaRPr lang="pt-BR" sz="900" b="1" dirty="0">
              <a:solidFill>
                <a:srgbClr val="FF0000"/>
              </a:solidFill>
            </a:endParaRPr>
          </a:p>
        </p:txBody>
      </p:sp>
    </p:spTree>
    <p:extLst>
      <p:ext uri="{BB962C8B-B14F-4D97-AF65-F5344CB8AC3E}">
        <p14:creationId xmlns:p14="http://schemas.microsoft.com/office/powerpoint/2010/main" val="35167104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Sessões</a:t>
            </a:r>
            <a:endParaRPr lang="pt-BR" dirty="0"/>
          </a:p>
        </p:txBody>
      </p:sp>
      <p:sp>
        <p:nvSpPr>
          <p:cNvPr id="3" name="Espaço Reservado para Conteúdo 2"/>
          <p:cNvSpPr>
            <a:spLocks noGrp="1"/>
          </p:cNvSpPr>
          <p:nvPr>
            <p:ph idx="1"/>
          </p:nvPr>
        </p:nvSpPr>
        <p:spPr>
          <a:xfrm>
            <a:off x="116632" y="899592"/>
            <a:ext cx="6597352" cy="8064896"/>
          </a:xfrm>
        </p:spPr>
        <p:txBody>
          <a:bodyPr/>
          <a:lstStyle/>
          <a:p>
            <a:r>
              <a:rPr lang="pt-BR" sz="1400" b="1" dirty="0" smtClean="0"/>
              <a:t>Gerenciar Pauta</a:t>
            </a:r>
            <a:endParaRPr lang="pt-BR" sz="1400" b="1" dirty="0"/>
          </a:p>
          <a:p>
            <a:endParaRPr lang="pt-BR" sz="1400" b="1" dirty="0" smtClean="0"/>
          </a:p>
          <a:p>
            <a:pPr marL="171450" indent="-171450">
              <a:buClr>
                <a:srgbClr val="679E2A"/>
              </a:buClr>
              <a:buFont typeface="Wingdings" panose="05000000000000000000" pitchFamily="2" charset="2"/>
              <a:buChar char="ü"/>
            </a:pPr>
            <a:r>
              <a:rPr lang="pt-BR" sz="1000" b="1" dirty="0" smtClean="0"/>
              <a:t>RESUMO DE EMENTAS</a:t>
            </a:r>
          </a:p>
          <a:p>
            <a:pPr marL="171450" indent="-171450">
              <a:buClr>
                <a:srgbClr val="679E2A"/>
              </a:buClr>
              <a:buFont typeface="Wingdings" panose="05000000000000000000" pitchFamily="2" charset="2"/>
              <a:buChar char="ü"/>
            </a:pPr>
            <a:endParaRPr lang="pt-BR" sz="1000" b="1" dirty="0"/>
          </a:p>
          <a:p>
            <a:pPr marL="171450" indent="-171450">
              <a:buClr>
                <a:srgbClr val="679E2A"/>
              </a:buClr>
              <a:buFont typeface="Wingdings" panose="05000000000000000000" pitchFamily="2" charset="2"/>
              <a:buChar char="Ø"/>
            </a:pPr>
            <a:r>
              <a:rPr lang="pt-BR" sz="1000" dirty="0"/>
              <a:t>Para visualizar </a:t>
            </a:r>
            <a:r>
              <a:rPr lang="pt-BR" sz="1000" dirty="0" smtClean="0"/>
              <a:t>o Resumo de Ementas, </a:t>
            </a:r>
            <a:r>
              <a:rPr lang="pt-BR" sz="1000" dirty="0"/>
              <a:t>deve clicar no ícone </a:t>
            </a:r>
            <a:r>
              <a:rPr lang="pt-BR" sz="1000" dirty="0" smtClean="0"/>
              <a:t>           “Resumo de Ementa".</a:t>
            </a:r>
          </a:p>
          <a:p>
            <a:pPr marL="171450" indent="-171450">
              <a:buClr>
                <a:srgbClr val="679E2A"/>
              </a:buClr>
              <a:buFont typeface="Wingdings" panose="05000000000000000000" pitchFamily="2" charset="2"/>
              <a:buChar char="Ø"/>
            </a:pPr>
            <a:endParaRPr lang="pt-BR" sz="1000" dirty="0"/>
          </a:p>
          <a:p>
            <a:pPr marL="171450" indent="-171450">
              <a:buClr>
                <a:srgbClr val="679E2A"/>
              </a:buClr>
              <a:buFont typeface="Wingdings" panose="05000000000000000000" pitchFamily="2" charset="2"/>
              <a:buChar char="Ø"/>
            </a:pPr>
            <a:endParaRPr lang="pt-BR" sz="1000" dirty="0" smtClean="0"/>
          </a:p>
          <a:p>
            <a:pPr marL="171450" indent="-171450">
              <a:buClr>
                <a:srgbClr val="679E2A"/>
              </a:buClr>
              <a:buFont typeface="Wingdings" panose="05000000000000000000" pitchFamily="2" charset="2"/>
              <a:buChar char="Ø"/>
            </a:pPr>
            <a:endParaRPr lang="pt-BR" sz="1000" dirty="0"/>
          </a:p>
          <a:p>
            <a:pPr marL="171450" indent="-171450">
              <a:buClr>
                <a:srgbClr val="679E2A"/>
              </a:buClr>
              <a:buFont typeface="Wingdings" panose="05000000000000000000" pitchFamily="2" charset="2"/>
              <a:buChar char="Ø"/>
            </a:pPr>
            <a:endParaRPr lang="pt-BR" sz="1000" dirty="0" smtClean="0"/>
          </a:p>
          <a:p>
            <a:pPr marL="171450" indent="-171450">
              <a:buClr>
                <a:srgbClr val="679E2A"/>
              </a:buClr>
              <a:buFont typeface="Wingdings" panose="05000000000000000000" pitchFamily="2" charset="2"/>
              <a:buChar char="Ø"/>
            </a:pPr>
            <a:endParaRPr lang="pt-BR" sz="1000" dirty="0"/>
          </a:p>
          <a:p>
            <a:pPr marL="171450" indent="-171450">
              <a:buClr>
                <a:srgbClr val="679E2A"/>
              </a:buClr>
              <a:buFont typeface="Wingdings" panose="05000000000000000000" pitchFamily="2" charset="2"/>
              <a:buChar char="Ø"/>
            </a:pPr>
            <a:endParaRPr lang="pt-BR" sz="1000" dirty="0" smtClean="0"/>
          </a:p>
          <a:p>
            <a:pPr marL="171450" indent="-171450">
              <a:buClr>
                <a:srgbClr val="679E2A"/>
              </a:buClr>
              <a:buFont typeface="Wingdings" panose="05000000000000000000" pitchFamily="2" charset="2"/>
              <a:buChar char="Ø"/>
            </a:pPr>
            <a:endParaRPr lang="pt-BR" sz="1000" dirty="0"/>
          </a:p>
          <a:p>
            <a:pPr marL="171450" indent="-171450">
              <a:buClr>
                <a:srgbClr val="679E2A"/>
              </a:buClr>
              <a:buFont typeface="Wingdings" panose="05000000000000000000" pitchFamily="2" charset="2"/>
              <a:buChar char="Ø"/>
            </a:pPr>
            <a:endParaRPr lang="pt-BR" sz="1000" dirty="0" smtClean="0"/>
          </a:p>
          <a:p>
            <a:pPr marL="171450" indent="-171450">
              <a:buClr>
                <a:srgbClr val="679E2A"/>
              </a:buClr>
              <a:buFont typeface="Wingdings" panose="05000000000000000000" pitchFamily="2" charset="2"/>
              <a:buChar char="Ø"/>
            </a:pPr>
            <a:endParaRPr lang="pt-BR" sz="1000" dirty="0"/>
          </a:p>
          <a:p>
            <a:pPr marL="171450" indent="-171450">
              <a:buClr>
                <a:srgbClr val="679E2A"/>
              </a:buClr>
              <a:buFont typeface="Wingdings" panose="05000000000000000000" pitchFamily="2" charset="2"/>
              <a:buChar char="Ø"/>
            </a:pPr>
            <a:endParaRPr lang="pt-BR" sz="1000" dirty="0" smtClean="0"/>
          </a:p>
          <a:p>
            <a:pPr marL="171450" indent="-171450">
              <a:buClr>
                <a:srgbClr val="679E2A"/>
              </a:buClr>
              <a:buFont typeface="Wingdings" panose="05000000000000000000" pitchFamily="2" charset="2"/>
              <a:buChar char="Ø"/>
            </a:pPr>
            <a:r>
              <a:rPr lang="pt-BR" sz="1000" dirty="0"/>
              <a:t>Será exibida a tela de </a:t>
            </a:r>
            <a:r>
              <a:rPr lang="pt-BR" sz="1000" dirty="0" smtClean="0"/>
              <a:t>Resumo de Ementas . Na </a:t>
            </a:r>
            <a:r>
              <a:rPr lang="pt-BR" sz="1000" dirty="0"/>
              <a:t>grid, serão exibidos todos os processos </a:t>
            </a:r>
            <a:r>
              <a:rPr lang="pt-BR" sz="1000" dirty="0" smtClean="0"/>
              <a:t> da pauta e, as suas ementas cadastradas. </a:t>
            </a:r>
            <a:r>
              <a:rPr lang="pt-BR" sz="1000" dirty="0"/>
              <a:t>Selecione os processos em lote ou individualmente e clique no botão </a:t>
            </a:r>
            <a:r>
              <a:rPr lang="pt-BR" sz="1000" dirty="0" smtClean="0"/>
              <a:t>“GERAR NOVO RESUMO“, </a:t>
            </a:r>
            <a:r>
              <a:rPr lang="pt-BR" sz="1000" dirty="0"/>
              <a:t>ou poderá realizar o Upload  (botão) de arquivo. O sistema automaticamente liberará para download, o link do extrato gerado ou do arquivo anexado. </a:t>
            </a:r>
            <a:endParaRPr lang="pt-BR" sz="1000" dirty="0" smtClean="0"/>
          </a:p>
          <a:p>
            <a:pPr marL="0" indent="0">
              <a:buClr>
                <a:srgbClr val="679E2A"/>
              </a:buClr>
            </a:pPr>
            <a:endParaRPr lang="pt-BR" sz="1000" dirty="0" smtClean="0"/>
          </a:p>
          <a:p>
            <a:pPr marL="171450" indent="-171450">
              <a:buClr>
                <a:srgbClr val="679E2A"/>
              </a:buClr>
              <a:buFont typeface="Wingdings" panose="05000000000000000000" pitchFamily="2" charset="2"/>
              <a:buChar char="Ø"/>
            </a:pPr>
            <a:endParaRPr lang="pt-BR" sz="1000" dirty="0"/>
          </a:p>
          <a:p>
            <a:pPr marL="171450" indent="-171450">
              <a:buClr>
                <a:srgbClr val="679E2A"/>
              </a:buClr>
              <a:buFont typeface="Wingdings" panose="05000000000000000000" pitchFamily="2" charset="2"/>
              <a:buChar char="Ø"/>
            </a:pPr>
            <a:endParaRPr lang="pt-BR" sz="1000" dirty="0" smtClean="0"/>
          </a:p>
          <a:p>
            <a:pPr marL="171450" indent="-171450">
              <a:buClr>
                <a:srgbClr val="679E2A"/>
              </a:buClr>
              <a:buFont typeface="Wingdings" panose="05000000000000000000" pitchFamily="2" charset="2"/>
              <a:buChar char="Ø"/>
            </a:pPr>
            <a:endParaRPr lang="pt-BR" sz="1000" dirty="0"/>
          </a:p>
          <a:p>
            <a:pPr marL="171450" indent="-171450">
              <a:buClr>
                <a:srgbClr val="679E2A"/>
              </a:buClr>
              <a:buFont typeface="Wingdings" panose="05000000000000000000" pitchFamily="2" charset="2"/>
              <a:buChar char="Ø"/>
            </a:pPr>
            <a:endParaRPr lang="pt-BR" sz="1000" dirty="0" smtClean="0"/>
          </a:p>
          <a:p>
            <a:pPr marL="171450" indent="-171450">
              <a:buClr>
                <a:srgbClr val="679E2A"/>
              </a:buClr>
              <a:buFont typeface="Wingdings" panose="05000000000000000000" pitchFamily="2" charset="2"/>
              <a:buChar char="Ø"/>
            </a:pPr>
            <a:endParaRPr lang="pt-BR" sz="1000" dirty="0"/>
          </a:p>
          <a:p>
            <a:pPr marL="171450" indent="-171450">
              <a:buClr>
                <a:srgbClr val="679E2A"/>
              </a:buClr>
              <a:buFont typeface="Wingdings" panose="05000000000000000000" pitchFamily="2" charset="2"/>
              <a:buChar char="Ø"/>
            </a:pPr>
            <a:endParaRPr lang="pt-BR" sz="1000" dirty="0" smtClean="0"/>
          </a:p>
          <a:p>
            <a:pPr marL="171450" indent="-171450">
              <a:buClr>
                <a:srgbClr val="679E2A"/>
              </a:buClr>
              <a:buFont typeface="Wingdings" panose="05000000000000000000" pitchFamily="2" charset="2"/>
              <a:buChar char="Ø"/>
            </a:pPr>
            <a:endParaRPr lang="pt-BR" sz="1000" dirty="0"/>
          </a:p>
          <a:p>
            <a:pPr marL="171450" indent="-171450">
              <a:buClr>
                <a:srgbClr val="679E2A"/>
              </a:buClr>
              <a:buFont typeface="Wingdings" panose="05000000000000000000" pitchFamily="2" charset="2"/>
              <a:buChar char="Ø"/>
            </a:pPr>
            <a:endParaRPr lang="pt-BR" sz="1000" dirty="0" smtClean="0"/>
          </a:p>
          <a:p>
            <a:pPr marL="171450" indent="-171450">
              <a:buClr>
                <a:srgbClr val="679E2A"/>
              </a:buClr>
              <a:buFont typeface="Wingdings" panose="05000000000000000000" pitchFamily="2" charset="2"/>
              <a:buChar char="Ø"/>
            </a:pPr>
            <a:endParaRPr lang="pt-BR" sz="1000" dirty="0"/>
          </a:p>
          <a:p>
            <a:pPr marL="171450" indent="-171450">
              <a:buClr>
                <a:srgbClr val="679E2A"/>
              </a:buClr>
              <a:buFont typeface="Wingdings" panose="05000000000000000000" pitchFamily="2" charset="2"/>
              <a:buChar char="Ø"/>
            </a:pPr>
            <a:endParaRPr lang="pt-BR" sz="1000" dirty="0"/>
          </a:p>
        </p:txBody>
      </p:sp>
      <p:sp>
        <p:nvSpPr>
          <p:cNvPr id="4" name="Espaço Reservado para Número de Slide 3"/>
          <p:cNvSpPr>
            <a:spLocks noGrp="1"/>
          </p:cNvSpPr>
          <p:nvPr>
            <p:ph type="sldNum" sz="quarter" idx="12"/>
          </p:nvPr>
        </p:nvSpPr>
        <p:spPr/>
        <p:txBody>
          <a:bodyPr/>
          <a:lstStyle/>
          <a:p>
            <a:fld id="{3BE26D6F-0DF4-434B-8C42-6B387AD159A9}" type="slidenum">
              <a:rPr lang="pt-BR" smtClean="0"/>
              <a:pPr/>
              <a:t>39</a:t>
            </a:fld>
            <a:endParaRPr lang="pt-BR"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9471" y="2627784"/>
            <a:ext cx="800729" cy="720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4973" y="2555776"/>
            <a:ext cx="676275"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2051720"/>
            <a:ext cx="257175" cy="24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11860" t="3907" r="11713" b="41666"/>
          <a:stretch/>
        </p:blipFill>
        <p:spPr bwMode="auto">
          <a:xfrm>
            <a:off x="466011" y="5868144"/>
            <a:ext cx="5987325" cy="2685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Imagem 14"/>
          <p:cNvPicPr/>
          <p:nvPr/>
        </p:nvPicPr>
        <p:blipFill rotWithShape="1">
          <a:blip r:embed="rId7"/>
          <a:srcRect b="42828"/>
          <a:stretch/>
        </p:blipFill>
        <p:spPr>
          <a:xfrm>
            <a:off x="679374" y="2468359"/>
            <a:ext cx="5400040" cy="1737881"/>
          </a:xfrm>
          <a:prstGeom prst="rect">
            <a:avLst/>
          </a:prstGeom>
        </p:spPr>
      </p:pic>
      <p:sp>
        <p:nvSpPr>
          <p:cNvPr id="10" name="Retângulo 9"/>
          <p:cNvSpPr/>
          <p:nvPr/>
        </p:nvSpPr>
        <p:spPr>
          <a:xfrm>
            <a:off x="4984973" y="3419872"/>
            <a:ext cx="172219" cy="21602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p:cNvSpPr/>
          <p:nvPr/>
        </p:nvSpPr>
        <p:spPr>
          <a:xfrm>
            <a:off x="679374" y="2468359"/>
            <a:ext cx="5400040" cy="1737881"/>
          </a:xfrm>
          <a:prstGeom prst="rect">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Retângulo 11"/>
          <p:cNvSpPr/>
          <p:nvPr/>
        </p:nvSpPr>
        <p:spPr>
          <a:xfrm>
            <a:off x="466011" y="5868144"/>
            <a:ext cx="5987325" cy="2685256"/>
          </a:xfrm>
          <a:prstGeom prst="rect">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 name="Texto explicativo retangular com cantos arredondados 20"/>
          <p:cNvSpPr/>
          <p:nvPr/>
        </p:nvSpPr>
        <p:spPr>
          <a:xfrm>
            <a:off x="1700808" y="6228184"/>
            <a:ext cx="1634294" cy="509981"/>
          </a:xfrm>
          <a:prstGeom prst="wedgeRoundRectCallout">
            <a:avLst>
              <a:gd name="adj1" fmla="val 67605"/>
              <a:gd name="adj2" fmla="val -21035"/>
              <a:gd name="adj3" fmla="val 16667"/>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pt-BR" sz="900" b="1" dirty="0" smtClean="0">
                <a:solidFill>
                  <a:srgbClr val="FF0000"/>
                </a:solidFill>
              </a:rPr>
              <a:t>Para visualizar o conteúdo gerado, clique no botão Download ou no link abaixo.</a:t>
            </a:r>
            <a:endParaRPr lang="pt-BR" sz="900" b="1" dirty="0">
              <a:solidFill>
                <a:srgbClr val="FF0000"/>
              </a:solidFill>
            </a:endParaRPr>
          </a:p>
        </p:txBody>
      </p:sp>
      <p:pic>
        <p:nvPicPr>
          <p:cNvPr id="22"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80728" y="8244408"/>
            <a:ext cx="1080120" cy="648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Texto explicativo retangular com cantos arredondados 22"/>
          <p:cNvSpPr/>
          <p:nvPr/>
        </p:nvSpPr>
        <p:spPr>
          <a:xfrm>
            <a:off x="4653136" y="5724128"/>
            <a:ext cx="1656185" cy="432048"/>
          </a:xfrm>
          <a:prstGeom prst="wedgeRoundRectCallout">
            <a:avLst>
              <a:gd name="adj1" fmla="val 48398"/>
              <a:gd name="adj2" fmla="val 86005"/>
              <a:gd name="adj3" fmla="val 16667"/>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pt-BR" sz="900" b="1" dirty="0" smtClean="0">
                <a:solidFill>
                  <a:srgbClr val="FF0000"/>
                </a:solidFill>
              </a:rPr>
              <a:t>Para excluir o arquivo, basta clicar no ícone de exclusão.</a:t>
            </a:r>
            <a:endParaRPr lang="pt-BR" sz="900" b="1" dirty="0">
              <a:solidFill>
                <a:srgbClr val="FF0000"/>
              </a:solidFill>
            </a:endParaRPr>
          </a:p>
        </p:txBody>
      </p:sp>
      <p:sp>
        <p:nvSpPr>
          <p:cNvPr id="24" name="Texto explicativo retangular com cantos arredondados 23"/>
          <p:cNvSpPr/>
          <p:nvPr/>
        </p:nvSpPr>
        <p:spPr>
          <a:xfrm>
            <a:off x="4941168" y="6616912"/>
            <a:ext cx="1440159" cy="443898"/>
          </a:xfrm>
          <a:prstGeom prst="wedgeRoundRectCallout">
            <a:avLst>
              <a:gd name="adj1" fmla="val -68463"/>
              <a:gd name="adj2" fmla="val -73834"/>
              <a:gd name="adj3" fmla="val 16667"/>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pt-BR" sz="900" b="1" dirty="0" smtClean="0">
                <a:solidFill>
                  <a:srgbClr val="FF0000"/>
                </a:solidFill>
              </a:rPr>
              <a:t>Link do Extrato da Ata ou do arquivo que realizar o Upload. </a:t>
            </a:r>
            <a:endParaRPr lang="pt-BR" sz="900" b="1" dirty="0">
              <a:solidFill>
                <a:srgbClr val="FF0000"/>
              </a:solidFill>
            </a:endParaRPr>
          </a:p>
        </p:txBody>
      </p:sp>
      <p:sp>
        <p:nvSpPr>
          <p:cNvPr id="25" name="Texto explicativo retangular com cantos arredondados 24"/>
          <p:cNvSpPr/>
          <p:nvPr/>
        </p:nvSpPr>
        <p:spPr>
          <a:xfrm>
            <a:off x="2251813" y="8172400"/>
            <a:ext cx="2041283" cy="653996"/>
          </a:xfrm>
          <a:prstGeom prst="wedgeRoundRectCallout">
            <a:avLst>
              <a:gd name="adj1" fmla="val -58870"/>
              <a:gd name="adj2" fmla="val -6695"/>
              <a:gd name="adj3" fmla="val 16667"/>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pt-BR" sz="900" b="1" dirty="0" smtClean="0">
                <a:solidFill>
                  <a:srgbClr val="FF0000"/>
                </a:solidFill>
              </a:rPr>
              <a:t>O sistema disponibiliza algumas opções de tipos de arquivos, para exportar as informações da grid “Processos”.</a:t>
            </a:r>
            <a:endParaRPr lang="pt-BR" sz="900" b="1" dirty="0">
              <a:solidFill>
                <a:srgbClr val="FF0000"/>
              </a:solidFill>
            </a:endParaRPr>
          </a:p>
        </p:txBody>
      </p:sp>
    </p:spTree>
    <p:extLst>
      <p:ext uri="{BB962C8B-B14F-4D97-AF65-F5344CB8AC3E}">
        <p14:creationId xmlns:p14="http://schemas.microsoft.com/office/powerpoint/2010/main" val="33045393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Sessões</a:t>
            </a:r>
            <a:endParaRPr lang="pt-BR" dirty="0"/>
          </a:p>
        </p:txBody>
      </p:sp>
      <p:sp>
        <p:nvSpPr>
          <p:cNvPr id="3" name="Espaço Reservado para Conteúdo 2"/>
          <p:cNvSpPr>
            <a:spLocks noGrp="1"/>
          </p:cNvSpPr>
          <p:nvPr>
            <p:ph idx="1"/>
          </p:nvPr>
        </p:nvSpPr>
        <p:spPr/>
        <p:txBody>
          <a:bodyPr/>
          <a:lstStyle/>
          <a:p>
            <a:r>
              <a:rPr lang="pt-BR" sz="1400" b="1" dirty="0" smtClean="0"/>
              <a:t>Formação de quórum</a:t>
            </a:r>
          </a:p>
          <a:p>
            <a:pPr algn="ctr"/>
            <a:endParaRPr lang="pt-BR" sz="1400" b="1" dirty="0" smtClean="0"/>
          </a:p>
          <a:p>
            <a:pPr marL="171450" indent="-171450" algn="just">
              <a:buClr>
                <a:srgbClr val="679E2A"/>
              </a:buClr>
              <a:buFont typeface="Wingdings" panose="05000000000000000000" pitchFamily="2" charset="2"/>
              <a:buChar char="ü"/>
            </a:pPr>
            <a:r>
              <a:rPr lang="pt-BR" sz="1000" dirty="0" smtClean="0"/>
              <a:t>O ícone  (      ) é responsável </a:t>
            </a:r>
            <a:r>
              <a:rPr lang="pt-BR" sz="1000" dirty="0"/>
              <a:t>para excluir um participante.</a:t>
            </a:r>
          </a:p>
          <a:p>
            <a:pPr marL="216000" lvl="1" indent="0" algn="just">
              <a:buNone/>
            </a:pPr>
            <a:endParaRPr lang="pt-BR" dirty="0" smtClean="0"/>
          </a:p>
          <a:p>
            <a:endParaRPr lang="pt-BR" sz="1400" b="1" dirty="0" smtClean="0"/>
          </a:p>
          <a:p>
            <a:endParaRPr lang="pt-BR" sz="1400" b="1" dirty="0"/>
          </a:p>
          <a:p>
            <a:endParaRPr lang="pt-BR" sz="1400" b="1" dirty="0" smtClean="0"/>
          </a:p>
          <a:p>
            <a:endParaRPr lang="pt-BR" sz="1400" b="1" dirty="0" smtClean="0"/>
          </a:p>
          <a:p>
            <a:r>
              <a:rPr lang="pt-BR" sz="1000" dirty="0"/>
              <a:t>	</a:t>
            </a:r>
            <a:endParaRPr lang="pt-BR" sz="1400" b="1" dirty="0" smtClean="0"/>
          </a:p>
        </p:txBody>
      </p:sp>
      <p:sp>
        <p:nvSpPr>
          <p:cNvPr id="4" name="Espaço Reservado para Número de Slide 3"/>
          <p:cNvSpPr>
            <a:spLocks noGrp="1"/>
          </p:cNvSpPr>
          <p:nvPr>
            <p:ph type="sldNum" sz="quarter" idx="12"/>
          </p:nvPr>
        </p:nvSpPr>
        <p:spPr/>
        <p:txBody>
          <a:bodyPr/>
          <a:lstStyle/>
          <a:p>
            <a:fld id="{3BE26D6F-0DF4-434B-8C42-6B387AD159A9}" type="slidenum">
              <a:rPr lang="pt-BR" smtClean="0"/>
              <a:pPr/>
              <a:t>4</a:t>
            </a:fld>
            <a:endParaRPr lang="pt-BR"/>
          </a:p>
        </p:txBody>
      </p:sp>
      <p:pic>
        <p:nvPicPr>
          <p:cNvPr id="9" name="Imagem 8"/>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4246" y="1647573"/>
            <a:ext cx="171450" cy="156210"/>
          </a:xfrm>
          <a:prstGeom prst="rect">
            <a:avLst/>
          </a:prstGeom>
          <a:noFill/>
          <a:ln>
            <a:noFill/>
          </a:ln>
        </p:spPr>
      </p:pic>
      <p:sp>
        <p:nvSpPr>
          <p:cNvPr id="8" name="CaixaDeTexto 7"/>
          <p:cNvSpPr txBox="1"/>
          <p:nvPr/>
        </p:nvSpPr>
        <p:spPr>
          <a:xfrm>
            <a:off x="445408" y="5364088"/>
            <a:ext cx="5359856" cy="400110"/>
          </a:xfrm>
          <a:prstGeom prst="rect">
            <a:avLst/>
          </a:prstGeom>
          <a:noFill/>
        </p:spPr>
        <p:txBody>
          <a:bodyPr wrap="square" rtlCol="0">
            <a:spAutoFit/>
          </a:bodyPr>
          <a:lstStyle/>
          <a:p>
            <a:pPr marL="285750" indent="-285750">
              <a:buClr>
                <a:srgbClr val="679E2A"/>
              </a:buClr>
              <a:buFont typeface="Wingdings" panose="05000000000000000000" pitchFamily="2" charset="2"/>
              <a:buChar char="ü"/>
            </a:pPr>
            <a:r>
              <a:rPr lang="pt-BR" sz="1000" dirty="0" smtClean="0">
                <a:solidFill>
                  <a:srgbClr val="264F9E"/>
                </a:solidFill>
              </a:rPr>
              <a:t>É possível incluir um participante  como </a:t>
            </a:r>
            <a:r>
              <a:rPr lang="pt-BR" sz="1000" b="1" dirty="0" smtClean="0">
                <a:solidFill>
                  <a:srgbClr val="264F9E"/>
                </a:solidFill>
              </a:rPr>
              <a:t>Presidente</a:t>
            </a:r>
            <a:r>
              <a:rPr lang="pt-BR" sz="1000" dirty="0" smtClean="0">
                <a:solidFill>
                  <a:srgbClr val="264F9E"/>
                </a:solidFill>
              </a:rPr>
              <a:t> da sessão através do ícone (       )  e em seguida </a:t>
            </a:r>
            <a:r>
              <a:rPr lang="pt-BR" sz="1000" b="1" dirty="0" smtClean="0">
                <a:solidFill>
                  <a:srgbClr val="264F9E"/>
                </a:solidFill>
              </a:rPr>
              <a:t>GRAVAR</a:t>
            </a:r>
            <a:r>
              <a:rPr lang="pt-BR" sz="1000" dirty="0" smtClean="0">
                <a:solidFill>
                  <a:srgbClr val="264F9E"/>
                </a:solidFill>
              </a:rPr>
              <a:t> ou </a:t>
            </a:r>
            <a:r>
              <a:rPr lang="pt-BR" sz="1000" b="1" dirty="0" smtClean="0">
                <a:solidFill>
                  <a:srgbClr val="264F9E"/>
                </a:solidFill>
              </a:rPr>
              <a:t>CANCELAR</a:t>
            </a:r>
            <a:r>
              <a:rPr lang="pt-BR" sz="1000" dirty="0" smtClean="0">
                <a:solidFill>
                  <a:srgbClr val="264F9E"/>
                </a:solidFill>
              </a:rPr>
              <a:t> a operação.</a:t>
            </a:r>
            <a:endParaRPr lang="pt-BR" sz="1000" dirty="0">
              <a:solidFill>
                <a:srgbClr val="264F9E"/>
              </a:solidFill>
            </a:endParaRPr>
          </a:p>
        </p:txBody>
      </p:sp>
      <p:pic>
        <p:nvPicPr>
          <p:cNvPr id="22" name="Imagem 21"/>
          <p:cNvPicPr/>
          <p:nvPr/>
        </p:nvPicPr>
        <p:blipFill rotWithShape="1">
          <a:blip r:embed="rId3" cstate="print">
            <a:extLst>
              <a:ext uri="{28A0092B-C50C-407E-A947-70E740481C1C}">
                <a14:useLocalDpi xmlns:a14="http://schemas.microsoft.com/office/drawing/2010/main" val="0"/>
              </a:ext>
            </a:extLst>
          </a:blip>
          <a:srcRect l="15625" t="21052" b="1"/>
          <a:stretch/>
        </p:blipFill>
        <p:spPr bwMode="auto">
          <a:xfrm flipH="1">
            <a:off x="4914547" y="5396141"/>
            <a:ext cx="184716" cy="182880"/>
          </a:xfrm>
          <a:prstGeom prst="rect">
            <a:avLst/>
          </a:prstGeom>
          <a:noFill/>
          <a:ln>
            <a:noFill/>
          </a:ln>
          <a:extLst>
            <a:ext uri="{53640926-AAD7-44D8-BBD7-CCE9431645EC}">
              <a14:shadowObscured xmlns:a14="http://schemas.microsoft.com/office/drawing/2010/main"/>
            </a:ext>
          </a:extLst>
        </p:spPr>
      </p:pic>
      <p:pic>
        <p:nvPicPr>
          <p:cNvPr id="14" name="Imagem 13"/>
          <p:cNvPicPr/>
          <p:nvPr/>
        </p:nvPicPr>
        <p:blipFill rotWithShape="1">
          <a:blip r:embed="rId4"/>
          <a:srcRect t="2873" b="22143"/>
          <a:stretch/>
        </p:blipFill>
        <p:spPr>
          <a:xfrm>
            <a:off x="692696" y="2267744"/>
            <a:ext cx="5531232" cy="2520280"/>
          </a:xfrm>
          <a:prstGeom prst="rect">
            <a:avLst/>
          </a:prstGeom>
          <a:ln>
            <a:solidFill>
              <a:schemeClr val="bg1">
                <a:lumMod val="85000"/>
              </a:schemeClr>
            </a:solidFill>
          </a:ln>
        </p:spPr>
      </p:pic>
      <p:sp>
        <p:nvSpPr>
          <p:cNvPr id="6" name="Retângulo 5"/>
          <p:cNvSpPr/>
          <p:nvPr/>
        </p:nvSpPr>
        <p:spPr>
          <a:xfrm>
            <a:off x="692696" y="2267744"/>
            <a:ext cx="5531232" cy="2520280"/>
          </a:xfrm>
          <a:prstGeom prst="rect">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exto explicativo retangular com cantos arredondados 15"/>
          <p:cNvSpPr/>
          <p:nvPr/>
        </p:nvSpPr>
        <p:spPr>
          <a:xfrm>
            <a:off x="3717032" y="4207983"/>
            <a:ext cx="2007601" cy="514135"/>
          </a:xfrm>
          <a:prstGeom prst="wedgeRoundRectCallout">
            <a:avLst>
              <a:gd name="adj1" fmla="val 58700"/>
              <a:gd name="adj2" fmla="val -40624"/>
              <a:gd name="adj3" fmla="val 16667"/>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900" b="1" dirty="0" smtClean="0">
                <a:solidFill>
                  <a:srgbClr val="FF0000"/>
                </a:solidFill>
              </a:rPr>
              <a:t>EXCLUIR  os participantes </a:t>
            </a:r>
            <a:r>
              <a:rPr lang="pt-BR" sz="900" b="1" dirty="0">
                <a:solidFill>
                  <a:srgbClr val="FF0000"/>
                </a:solidFill>
              </a:rPr>
              <a:t>da </a:t>
            </a:r>
            <a:r>
              <a:rPr lang="pt-BR" sz="900" b="1" dirty="0" smtClean="0">
                <a:solidFill>
                  <a:srgbClr val="FF0000"/>
                </a:solidFill>
              </a:rPr>
              <a:t>Sessão</a:t>
            </a:r>
            <a:endParaRPr lang="pt-BR" sz="900" b="1" dirty="0">
              <a:solidFill>
                <a:srgbClr val="FF0000"/>
              </a:solidFill>
            </a:endParaRPr>
          </a:p>
          <a:p>
            <a:endParaRPr lang="pt-BR" sz="900" b="1" dirty="0">
              <a:solidFill>
                <a:srgbClr val="FF0000"/>
              </a:solidFill>
            </a:endParaRPr>
          </a:p>
        </p:txBody>
      </p:sp>
      <p:pic>
        <p:nvPicPr>
          <p:cNvPr id="7"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295"/>
          <a:stretch/>
        </p:blipFill>
        <p:spPr bwMode="auto">
          <a:xfrm>
            <a:off x="445408" y="6300193"/>
            <a:ext cx="6054867" cy="1897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tângulo 9"/>
          <p:cNvSpPr/>
          <p:nvPr/>
        </p:nvSpPr>
        <p:spPr>
          <a:xfrm>
            <a:off x="445408" y="6300193"/>
            <a:ext cx="6054867" cy="1897812"/>
          </a:xfrm>
          <a:prstGeom prst="rect">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Texto explicativo retangular com cantos arredondados 19"/>
          <p:cNvSpPr/>
          <p:nvPr/>
        </p:nvSpPr>
        <p:spPr>
          <a:xfrm>
            <a:off x="2121535" y="7164288"/>
            <a:ext cx="2007601" cy="441046"/>
          </a:xfrm>
          <a:prstGeom prst="wedgeRoundRectCallout">
            <a:avLst>
              <a:gd name="adj1" fmla="val -86332"/>
              <a:gd name="adj2" fmla="val -1134"/>
              <a:gd name="adj3" fmla="val 16667"/>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900" b="1" dirty="0" smtClean="0">
                <a:solidFill>
                  <a:srgbClr val="FF0000"/>
                </a:solidFill>
              </a:rPr>
              <a:t>Selecionar, caso o participante seja o Presidente da sessão.</a:t>
            </a:r>
            <a:endParaRPr lang="pt-BR" sz="900" b="1" dirty="0">
              <a:solidFill>
                <a:srgbClr val="FF0000"/>
              </a:solidFill>
            </a:endParaRPr>
          </a:p>
        </p:txBody>
      </p:sp>
      <p:sp>
        <p:nvSpPr>
          <p:cNvPr id="21" name="Texto explicativo retangular com cantos arredondados 20"/>
          <p:cNvSpPr/>
          <p:nvPr/>
        </p:nvSpPr>
        <p:spPr>
          <a:xfrm>
            <a:off x="260648" y="8165188"/>
            <a:ext cx="2007601" cy="347157"/>
          </a:xfrm>
          <a:prstGeom prst="wedgeRoundRectCallout">
            <a:avLst>
              <a:gd name="adj1" fmla="val -5201"/>
              <a:gd name="adj2" fmla="val -114712"/>
              <a:gd name="adj3" fmla="val 16667"/>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900" b="1" dirty="0" smtClean="0">
                <a:solidFill>
                  <a:srgbClr val="FF0000"/>
                </a:solidFill>
              </a:rPr>
              <a:t>GRAVAR ou CANCELAR a operação realizada.</a:t>
            </a:r>
            <a:endParaRPr lang="pt-BR" sz="900" b="1" dirty="0">
              <a:solidFill>
                <a:srgbClr val="FF0000"/>
              </a:solidFill>
            </a:endParaRPr>
          </a:p>
        </p:txBody>
      </p:sp>
      <p:sp>
        <p:nvSpPr>
          <p:cNvPr id="19" name="Texto explicativo retangular com cantos arredondados 18"/>
          <p:cNvSpPr/>
          <p:nvPr/>
        </p:nvSpPr>
        <p:spPr>
          <a:xfrm>
            <a:off x="4006649" y="6444208"/>
            <a:ext cx="1815796" cy="441046"/>
          </a:xfrm>
          <a:prstGeom prst="wedgeRoundRectCallout">
            <a:avLst>
              <a:gd name="adj1" fmla="val -83202"/>
              <a:gd name="adj2" fmla="val 72293"/>
              <a:gd name="adj3" fmla="val 16667"/>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sz="900" b="1" dirty="0" smtClean="0">
              <a:solidFill>
                <a:srgbClr val="FF0000"/>
              </a:solidFill>
            </a:endParaRPr>
          </a:p>
          <a:p>
            <a:r>
              <a:rPr lang="pt-BR" sz="900" b="1" dirty="0" smtClean="0">
                <a:solidFill>
                  <a:srgbClr val="FF0000"/>
                </a:solidFill>
              </a:rPr>
              <a:t>Selecionar a pessoa do participante, para efetuar a alteração.</a:t>
            </a:r>
            <a:endParaRPr lang="pt-BR" sz="900" b="1" dirty="0">
              <a:solidFill>
                <a:srgbClr val="FF0000"/>
              </a:solidFill>
            </a:endParaRPr>
          </a:p>
          <a:p>
            <a:endParaRPr lang="pt-BR" sz="900" b="1" dirty="0">
              <a:solidFill>
                <a:srgbClr val="FF0000"/>
              </a:solidFill>
            </a:endParaRPr>
          </a:p>
        </p:txBody>
      </p:sp>
    </p:spTree>
    <p:extLst>
      <p:ext uri="{BB962C8B-B14F-4D97-AF65-F5344CB8AC3E}">
        <p14:creationId xmlns:p14="http://schemas.microsoft.com/office/powerpoint/2010/main" val="14676623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Sessões</a:t>
            </a:r>
            <a:endParaRPr lang="pt-BR" dirty="0"/>
          </a:p>
        </p:txBody>
      </p:sp>
      <p:sp>
        <p:nvSpPr>
          <p:cNvPr id="3" name="Espaço Reservado para Conteúdo 2"/>
          <p:cNvSpPr>
            <a:spLocks noGrp="1"/>
          </p:cNvSpPr>
          <p:nvPr>
            <p:ph idx="1"/>
          </p:nvPr>
        </p:nvSpPr>
        <p:spPr>
          <a:xfrm>
            <a:off x="116632" y="899592"/>
            <a:ext cx="6597352" cy="7632848"/>
          </a:xfrm>
        </p:spPr>
        <p:txBody>
          <a:bodyPr/>
          <a:lstStyle/>
          <a:p>
            <a:r>
              <a:rPr lang="pt-BR" sz="1400" b="1" dirty="0" smtClean="0"/>
              <a:t>Gerenciar Pauta</a:t>
            </a:r>
            <a:endParaRPr lang="pt-BR" sz="1400" b="1" dirty="0"/>
          </a:p>
          <a:p>
            <a:endParaRPr lang="pt-BR" sz="1400" b="1" dirty="0" smtClean="0"/>
          </a:p>
          <a:p>
            <a:pPr marL="171450" indent="-171450">
              <a:buClr>
                <a:srgbClr val="679E2A"/>
              </a:buClr>
              <a:buFont typeface="Wingdings" panose="05000000000000000000" pitchFamily="2" charset="2"/>
              <a:buChar char="ü"/>
            </a:pPr>
            <a:r>
              <a:rPr lang="pt-BR" sz="1000" b="1" dirty="0" smtClean="0"/>
              <a:t>RESUMO DE EMENTAS</a:t>
            </a:r>
          </a:p>
          <a:p>
            <a:pPr marL="0" indent="0">
              <a:buClr>
                <a:srgbClr val="679E2A"/>
              </a:buClr>
            </a:pPr>
            <a:endParaRPr lang="pt-BR" sz="1000" b="1" dirty="0"/>
          </a:p>
          <a:p>
            <a:pPr marL="171450" indent="-171450">
              <a:buClr>
                <a:srgbClr val="679E2A"/>
              </a:buClr>
              <a:buFont typeface="Wingdings" panose="05000000000000000000" pitchFamily="2" charset="2"/>
              <a:buChar char="Ø"/>
            </a:pPr>
            <a:r>
              <a:rPr lang="pt-BR" sz="1000" dirty="0"/>
              <a:t>Os extratos serão gerados de acordo com o layout padrão utilizado pela Secretaria das Sessões.</a:t>
            </a:r>
          </a:p>
        </p:txBody>
      </p:sp>
      <p:sp>
        <p:nvSpPr>
          <p:cNvPr id="4" name="Espaço Reservado para Número de Slide 3"/>
          <p:cNvSpPr>
            <a:spLocks noGrp="1"/>
          </p:cNvSpPr>
          <p:nvPr>
            <p:ph type="sldNum" sz="quarter" idx="12"/>
          </p:nvPr>
        </p:nvSpPr>
        <p:spPr/>
        <p:txBody>
          <a:bodyPr/>
          <a:lstStyle/>
          <a:p>
            <a:fld id="{3BE26D6F-0DF4-434B-8C42-6B387AD159A9}" type="slidenum">
              <a:rPr lang="pt-BR" smtClean="0"/>
              <a:pPr/>
              <a:t>40</a:t>
            </a:fld>
            <a:endParaRPr lang="pt-BR"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9471" y="2627784"/>
            <a:ext cx="800729" cy="720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4973" y="2555776"/>
            <a:ext cx="676275"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7468" t="7347" r="28813" b="3151"/>
          <a:stretch/>
        </p:blipFill>
        <p:spPr bwMode="auto">
          <a:xfrm>
            <a:off x="908720" y="2628805"/>
            <a:ext cx="4996686" cy="5759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8720" y="2627784"/>
            <a:ext cx="821806" cy="720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tângulo 5"/>
          <p:cNvSpPr/>
          <p:nvPr/>
        </p:nvSpPr>
        <p:spPr>
          <a:xfrm>
            <a:off x="908720" y="2627784"/>
            <a:ext cx="4996686" cy="5760640"/>
          </a:xfrm>
          <a:prstGeom prst="rect">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5124"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9180" y="2703215"/>
            <a:ext cx="461948" cy="1405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35203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Sessões</a:t>
            </a:r>
            <a:endParaRPr lang="pt-BR" dirty="0"/>
          </a:p>
        </p:txBody>
      </p:sp>
      <p:sp>
        <p:nvSpPr>
          <p:cNvPr id="3" name="Espaço Reservado para Conteúdo 2"/>
          <p:cNvSpPr>
            <a:spLocks noGrp="1"/>
          </p:cNvSpPr>
          <p:nvPr>
            <p:ph idx="1"/>
          </p:nvPr>
        </p:nvSpPr>
        <p:spPr>
          <a:xfrm>
            <a:off x="116632" y="899592"/>
            <a:ext cx="6597352" cy="7632848"/>
          </a:xfrm>
        </p:spPr>
        <p:txBody>
          <a:bodyPr/>
          <a:lstStyle/>
          <a:p>
            <a:r>
              <a:rPr lang="pt-BR" sz="1400" b="1" dirty="0" smtClean="0"/>
              <a:t>Gerenciar Pauta</a:t>
            </a:r>
            <a:endParaRPr lang="pt-BR" sz="1400" b="1" dirty="0"/>
          </a:p>
          <a:p>
            <a:endParaRPr lang="pt-BR" sz="1400" b="1" dirty="0" smtClean="0"/>
          </a:p>
          <a:p>
            <a:pPr marL="171450" indent="-171450">
              <a:buClr>
                <a:srgbClr val="679E2A"/>
              </a:buClr>
              <a:buFont typeface="Wingdings" panose="05000000000000000000" pitchFamily="2" charset="2"/>
              <a:buChar char="ü"/>
            </a:pPr>
            <a:r>
              <a:rPr lang="pt-BR" sz="1000" b="1" dirty="0" smtClean="0"/>
              <a:t>RESUMO DE EMENTAS</a:t>
            </a:r>
          </a:p>
          <a:p>
            <a:pPr marL="0" indent="0">
              <a:buClr>
                <a:srgbClr val="679E2A"/>
              </a:buClr>
            </a:pPr>
            <a:endParaRPr lang="pt-BR" sz="1000" b="1" dirty="0"/>
          </a:p>
          <a:p>
            <a:pPr marL="171450" indent="-171450">
              <a:buClr>
                <a:srgbClr val="679E2A"/>
              </a:buClr>
              <a:buFont typeface="Wingdings" panose="05000000000000000000" pitchFamily="2" charset="2"/>
              <a:buChar char="Ø"/>
            </a:pPr>
            <a:r>
              <a:rPr lang="pt-BR" sz="1000" dirty="0" smtClean="0"/>
              <a:t>A </a:t>
            </a:r>
            <a:r>
              <a:rPr lang="pt-BR" sz="1000" dirty="0"/>
              <a:t> </a:t>
            </a:r>
            <a:r>
              <a:rPr lang="pt-BR" sz="1000" dirty="0" smtClean="0"/>
              <a:t>funcionalidade da tela , também, permite solicitar assinatura do arquivo gerado.</a:t>
            </a:r>
            <a:endParaRPr lang="pt-BR" sz="1000" dirty="0"/>
          </a:p>
        </p:txBody>
      </p:sp>
      <p:sp>
        <p:nvSpPr>
          <p:cNvPr id="4" name="Espaço Reservado para Número de Slide 3"/>
          <p:cNvSpPr>
            <a:spLocks noGrp="1"/>
          </p:cNvSpPr>
          <p:nvPr>
            <p:ph type="sldNum" sz="quarter" idx="12"/>
          </p:nvPr>
        </p:nvSpPr>
        <p:spPr/>
        <p:txBody>
          <a:bodyPr/>
          <a:lstStyle/>
          <a:p>
            <a:fld id="{3BE26D6F-0DF4-434B-8C42-6B387AD159A9}" type="slidenum">
              <a:rPr lang="pt-BR" smtClean="0"/>
              <a:pPr/>
              <a:t>41</a:t>
            </a:fld>
            <a:endParaRPr lang="pt-BR" dirty="0"/>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4973" y="2555776"/>
            <a:ext cx="676275"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9180" y="2703215"/>
            <a:ext cx="461948" cy="1405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1593" t="3530" r="11981" b="17018"/>
          <a:stretch/>
        </p:blipFill>
        <p:spPr bwMode="auto">
          <a:xfrm>
            <a:off x="332656" y="2921167"/>
            <a:ext cx="6264696" cy="3667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tângulo 4"/>
          <p:cNvSpPr/>
          <p:nvPr/>
        </p:nvSpPr>
        <p:spPr>
          <a:xfrm>
            <a:off x="332656" y="2921167"/>
            <a:ext cx="6264696" cy="3667057"/>
          </a:xfrm>
          <a:prstGeom prst="rect">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Texto explicativo retangular com cantos arredondados 11"/>
          <p:cNvSpPr/>
          <p:nvPr/>
        </p:nvSpPr>
        <p:spPr>
          <a:xfrm>
            <a:off x="2432243" y="4139952"/>
            <a:ext cx="1860853" cy="648071"/>
          </a:xfrm>
          <a:prstGeom prst="wedgeRoundRectCallout">
            <a:avLst>
              <a:gd name="adj1" fmla="val -95555"/>
              <a:gd name="adj2" fmla="val 63167"/>
              <a:gd name="adj3" fmla="val 16667"/>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pt-BR" sz="900" b="1" dirty="0" smtClean="0">
                <a:solidFill>
                  <a:srgbClr val="FF0000"/>
                </a:solidFill>
              </a:rPr>
              <a:t>Marque o nome do usuário que deverá  assinar o Resumo de Ementa. </a:t>
            </a:r>
          </a:p>
          <a:p>
            <a:pPr lvl="0"/>
            <a:endParaRPr lang="pt-BR" sz="900" b="1" dirty="0">
              <a:solidFill>
                <a:srgbClr val="FF0000"/>
              </a:solidFill>
            </a:endParaRPr>
          </a:p>
        </p:txBody>
      </p:sp>
    </p:spTree>
    <p:extLst>
      <p:ext uri="{BB962C8B-B14F-4D97-AF65-F5344CB8AC3E}">
        <p14:creationId xmlns:p14="http://schemas.microsoft.com/office/powerpoint/2010/main" val="27781551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Sessões</a:t>
            </a:r>
            <a:endParaRPr lang="pt-BR" dirty="0"/>
          </a:p>
        </p:txBody>
      </p:sp>
      <p:sp>
        <p:nvSpPr>
          <p:cNvPr id="3" name="Espaço Reservado para Conteúdo 2"/>
          <p:cNvSpPr>
            <a:spLocks noGrp="1"/>
          </p:cNvSpPr>
          <p:nvPr>
            <p:ph idx="1"/>
          </p:nvPr>
        </p:nvSpPr>
        <p:spPr>
          <a:xfrm>
            <a:off x="116632" y="899592"/>
            <a:ext cx="6597352" cy="7632848"/>
          </a:xfrm>
        </p:spPr>
        <p:txBody>
          <a:bodyPr>
            <a:normAutofit/>
          </a:bodyPr>
          <a:lstStyle/>
          <a:p>
            <a:r>
              <a:rPr lang="pt-BR" sz="1400" b="1" dirty="0" smtClean="0"/>
              <a:t>Gerenciar Pauta</a:t>
            </a:r>
            <a:endParaRPr lang="pt-BR" sz="1400" b="1" dirty="0"/>
          </a:p>
          <a:p>
            <a:endParaRPr lang="pt-BR" sz="1400" b="1" dirty="0" smtClean="0"/>
          </a:p>
          <a:p>
            <a:pPr marL="171450" indent="-171450">
              <a:buClr>
                <a:srgbClr val="679E2A"/>
              </a:buClr>
              <a:buFont typeface="Wingdings" panose="05000000000000000000" pitchFamily="2" charset="2"/>
              <a:buChar char="ü"/>
            </a:pPr>
            <a:r>
              <a:rPr lang="pt-BR" sz="1000" b="1" dirty="0" smtClean="0"/>
              <a:t>DIÁRIO OFICIAL</a:t>
            </a:r>
          </a:p>
          <a:p>
            <a:pPr marL="0" indent="0">
              <a:buClr>
                <a:srgbClr val="679E2A"/>
              </a:buClr>
            </a:pPr>
            <a:endParaRPr lang="pt-BR" sz="1000" b="1" dirty="0"/>
          </a:p>
          <a:p>
            <a:pPr marL="171450" indent="-171450">
              <a:buClr>
                <a:srgbClr val="679E2A"/>
              </a:buClr>
              <a:buFont typeface="Wingdings" panose="05000000000000000000" pitchFamily="2" charset="2"/>
              <a:buChar char="Ø"/>
            </a:pPr>
            <a:r>
              <a:rPr lang="pt-BR" sz="1000" dirty="0" smtClean="0"/>
              <a:t>O ícone Dados do Diário Oficial              permite ao usuário inserir os dados que constarão na Pauta de Circulação Interna.</a:t>
            </a:r>
          </a:p>
          <a:p>
            <a:pPr marL="0" indent="0">
              <a:buClr>
                <a:srgbClr val="679E2A"/>
              </a:buClr>
            </a:pPr>
            <a:endParaRPr lang="pt-BR" sz="1000" dirty="0"/>
          </a:p>
          <a:p>
            <a:pPr marL="171450" indent="-171450">
              <a:buClr>
                <a:srgbClr val="679E2A"/>
              </a:buClr>
              <a:buFont typeface="Wingdings" panose="05000000000000000000" pitchFamily="2" charset="2"/>
              <a:buChar char="Ø"/>
            </a:pPr>
            <a:endParaRPr lang="pt-BR" sz="1000" dirty="0" smtClean="0"/>
          </a:p>
          <a:p>
            <a:pPr marL="171450" indent="-171450">
              <a:buClr>
                <a:srgbClr val="679E2A"/>
              </a:buClr>
              <a:buFont typeface="Wingdings" panose="05000000000000000000" pitchFamily="2" charset="2"/>
              <a:buChar char="Ø"/>
            </a:pPr>
            <a:endParaRPr lang="pt-BR" sz="1000" dirty="0"/>
          </a:p>
          <a:p>
            <a:pPr marL="171450" indent="-171450">
              <a:buClr>
                <a:srgbClr val="679E2A"/>
              </a:buClr>
              <a:buFont typeface="Wingdings" panose="05000000000000000000" pitchFamily="2" charset="2"/>
              <a:buChar char="Ø"/>
            </a:pPr>
            <a:endParaRPr lang="pt-BR" sz="1000" dirty="0" smtClean="0"/>
          </a:p>
          <a:p>
            <a:pPr marL="171450" indent="-171450">
              <a:buClr>
                <a:srgbClr val="679E2A"/>
              </a:buClr>
              <a:buFont typeface="Wingdings" panose="05000000000000000000" pitchFamily="2" charset="2"/>
              <a:buChar char="Ø"/>
            </a:pPr>
            <a:endParaRPr lang="pt-BR" sz="1000" dirty="0"/>
          </a:p>
          <a:p>
            <a:pPr marL="171450" indent="-171450">
              <a:buClr>
                <a:srgbClr val="679E2A"/>
              </a:buClr>
              <a:buFont typeface="Wingdings" panose="05000000000000000000" pitchFamily="2" charset="2"/>
              <a:buChar char="Ø"/>
            </a:pPr>
            <a:endParaRPr lang="pt-BR" sz="1000" dirty="0" smtClean="0"/>
          </a:p>
          <a:p>
            <a:pPr marL="171450" indent="-171450">
              <a:buClr>
                <a:srgbClr val="679E2A"/>
              </a:buClr>
              <a:buFont typeface="Wingdings" panose="05000000000000000000" pitchFamily="2" charset="2"/>
              <a:buChar char="Ø"/>
            </a:pPr>
            <a:endParaRPr lang="pt-BR" sz="1000" dirty="0"/>
          </a:p>
          <a:p>
            <a:pPr marL="171450" indent="-171450">
              <a:buClr>
                <a:srgbClr val="679E2A"/>
              </a:buClr>
              <a:buFont typeface="Wingdings" panose="05000000000000000000" pitchFamily="2" charset="2"/>
              <a:buChar char="Ø"/>
            </a:pPr>
            <a:endParaRPr lang="pt-BR" sz="1000" dirty="0" smtClean="0"/>
          </a:p>
          <a:p>
            <a:pPr marL="171450" indent="-171450">
              <a:buClr>
                <a:srgbClr val="679E2A"/>
              </a:buClr>
              <a:buFont typeface="Wingdings" panose="05000000000000000000" pitchFamily="2" charset="2"/>
              <a:buChar char="Ø"/>
            </a:pPr>
            <a:endParaRPr lang="pt-BR" sz="1000" dirty="0"/>
          </a:p>
          <a:p>
            <a:pPr marL="0" indent="0"/>
            <a:endParaRPr lang="pt-BR" sz="1000" dirty="0" smtClean="0"/>
          </a:p>
          <a:p>
            <a:pPr marL="0" indent="0"/>
            <a:endParaRPr lang="pt-BR" sz="1000" dirty="0"/>
          </a:p>
          <a:p>
            <a:pPr marL="171450" indent="-171450">
              <a:buClr>
                <a:srgbClr val="679E2A"/>
              </a:buClr>
              <a:buFont typeface="Wingdings" panose="05000000000000000000" pitchFamily="2" charset="2"/>
              <a:buChar char="Ø"/>
            </a:pPr>
            <a:r>
              <a:rPr lang="pt-BR" sz="1000" dirty="0"/>
              <a:t>O usuário informará  </a:t>
            </a:r>
            <a:r>
              <a:rPr lang="pt-BR" sz="1000" dirty="0" smtClean="0"/>
              <a:t>o Número da Publicação, Data e </a:t>
            </a:r>
            <a:r>
              <a:rPr lang="pt-BR" sz="1000" dirty="0"/>
              <a:t>Página, conforme exemplo na imagem abaixo</a:t>
            </a:r>
            <a:r>
              <a:rPr lang="pt-BR" sz="1000" dirty="0" smtClean="0"/>
              <a:t>:</a:t>
            </a:r>
          </a:p>
          <a:p>
            <a:pPr marL="0" indent="0">
              <a:buClr>
                <a:srgbClr val="679E2A"/>
              </a:buClr>
            </a:pPr>
            <a:endParaRPr lang="pt-BR" sz="1000" dirty="0" smtClean="0"/>
          </a:p>
          <a:p>
            <a:pPr marL="0" indent="0">
              <a:buClr>
                <a:srgbClr val="679E2A"/>
              </a:buClr>
            </a:pPr>
            <a:endParaRPr lang="pt-BR" sz="1000" dirty="0"/>
          </a:p>
          <a:p>
            <a:pPr marL="0" indent="0">
              <a:buClr>
                <a:srgbClr val="679E2A"/>
              </a:buClr>
            </a:pPr>
            <a:r>
              <a:rPr lang="pt-BR" sz="1000" dirty="0" smtClean="0"/>
              <a:t> </a:t>
            </a:r>
            <a:endParaRPr lang="pt-BR" sz="1000" dirty="0"/>
          </a:p>
        </p:txBody>
      </p:sp>
      <p:sp>
        <p:nvSpPr>
          <p:cNvPr id="4" name="Espaço Reservado para Número de Slide 3"/>
          <p:cNvSpPr>
            <a:spLocks noGrp="1"/>
          </p:cNvSpPr>
          <p:nvPr>
            <p:ph type="sldNum" sz="quarter" idx="12"/>
          </p:nvPr>
        </p:nvSpPr>
        <p:spPr/>
        <p:txBody>
          <a:bodyPr/>
          <a:lstStyle/>
          <a:p>
            <a:fld id="{3BE26D6F-0DF4-434B-8C42-6B387AD159A9}" type="slidenum">
              <a:rPr lang="pt-BR" smtClean="0"/>
              <a:pPr/>
              <a:t>42</a:t>
            </a:fld>
            <a:endParaRPr lang="pt-BR" dirty="0"/>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4973" y="2555776"/>
            <a:ext cx="676275"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9180" y="2703215"/>
            <a:ext cx="461948" cy="1405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Imagem 9"/>
          <p:cNvPicPr/>
          <p:nvPr/>
        </p:nvPicPr>
        <p:blipFill rotWithShape="1">
          <a:blip r:embed="rId5"/>
          <a:srcRect b="42828"/>
          <a:stretch/>
        </p:blipFill>
        <p:spPr>
          <a:xfrm>
            <a:off x="765264" y="2699792"/>
            <a:ext cx="5400040" cy="1737881"/>
          </a:xfrm>
          <a:prstGeom prst="rect">
            <a:avLst/>
          </a:prstGeom>
        </p:spPr>
      </p:pic>
      <p:pic>
        <p:nvPicPr>
          <p:cNvPr id="717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34555" y="2001044"/>
            <a:ext cx="314325"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tângulo 5"/>
          <p:cNvSpPr/>
          <p:nvPr/>
        </p:nvSpPr>
        <p:spPr>
          <a:xfrm>
            <a:off x="5229200" y="4067944"/>
            <a:ext cx="165918"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p:cNvSpPr/>
          <p:nvPr/>
        </p:nvSpPr>
        <p:spPr>
          <a:xfrm>
            <a:off x="765264" y="2699792"/>
            <a:ext cx="5400040" cy="1737881"/>
          </a:xfrm>
          <a:prstGeom prst="rect">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7171"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b="4472"/>
          <a:stretch/>
        </p:blipFill>
        <p:spPr bwMode="auto">
          <a:xfrm>
            <a:off x="1268760" y="5580112"/>
            <a:ext cx="4276725" cy="2474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tângulo 12"/>
          <p:cNvSpPr/>
          <p:nvPr/>
        </p:nvSpPr>
        <p:spPr>
          <a:xfrm>
            <a:off x="1268760" y="5580112"/>
            <a:ext cx="4276725" cy="2474941"/>
          </a:xfrm>
          <a:prstGeom prst="rect">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21435564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Sessões</a:t>
            </a:r>
            <a:endParaRPr lang="pt-BR" dirty="0"/>
          </a:p>
        </p:txBody>
      </p:sp>
      <p:sp>
        <p:nvSpPr>
          <p:cNvPr id="3" name="Espaço Reservado para Conteúdo 2"/>
          <p:cNvSpPr>
            <a:spLocks noGrp="1"/>
          </p:cNvSpPr>
          <p:nvPr>
            <p:ph idx="1"/>
          </p:nvPr>
        </p:nvSpPr>
        <p:spPr>
          <a:xfrm>
            <a:off x="116632" y="899592"/>
            <a:ext cx="6597352" cy="7632848"/>
          </a:xfrm>
        </p:spPr>
        <p:txBody>
          <a:bodyPr/>
          <a:lstStyle/>
          <a:p>
            <a:r>
              <a:rPr lang="pt-BR" sz="1400" b="1" dirty="0"/>
              <a:t>Consultas de </a:t>
            </a:r>
            <a:r>
              <a:rPr lang="pt-BR" sz="1400" b="1" dirty="0" smtClean="0"/>
              <a:t>Pauta/Julgamentos</a:t>
            </a:r>
            <a:endParaRPr lang="pt-BR" sz="1400" b="1" dirty="0"/>
          </a:p>
          <a:p>
            <a:pPr marL="171450" indent="-171450">
              <a:buClr>
                <a:srgbClr val="679E2A"/>
              </a:buClr>
              <a:buFont typeface="Wingdings" panose="05000000000000000000" pitchFamily="2" charset="2"/>
              <a:buChar char="ü"/>
            </a:pPr>
            <a:endParaRPr lang="pt-BR" sz="1000" b="1" dirty="0" smtClean="0"/>
          </a:p>
          <a:p>
            <a:pPr marL="171450" indent="-171450">
              <a:buClr>
                <a:srgbClr val="679E2A"/>
              </a:buClr>
              <a:buFont typeface="Wingdings" panose="05000000000000000000" pitchFamily="2" charset="2"/>
              <a:buChar char="ü"/>
            </a:pPr>
            <a:r>
              <a:rPr lang="pt-BR" sz="1000" dirty="0"/>
              <a:t>Na tela de Consulta, permite-se: </a:t>
            </a:r>
            <a:r>
              <a:rPr lang="pt-BR" sz="1000" dirty="0" smtClean="0"/>
              <a:t>informar um ou mais parâmetros de pesquisa,  o sistema irá retornar o resultado de acordo com o julgamento das pautas.  Permitirá também, arrastar </a:t>
            </a:r>
            <a:r>
              <a:rPr lang="pt-BR" sz="1000" dirty="0"/>
              <a:t>as colunas do cabeçalho para mostrar as informações agrupadas. Os processos serão trazidos automaticamente, com a informações dos julgamentos.  </a:t>
            </a:r>
          </a:p>
          <a:p>
            <a:pPr marL="171450" indent="-171450">
              <a:buClr>
                <a:srgbClr val="679E2A"/>
              </a:buClr>
            </a:pPr>
            <a:r>
              <a:rPr lang="pt-BR" sz="1000" dirty="0"/>
              <a:t>	</a:t>
            </a:r>
            <a:r>
              <a:rPr lang="pt-BR" sz="1000" dirty="0" smtClean="0"/>
              <a:t>O resultado poderá ser “Exportado para Excel”.</a:t>
            </a:r>
            <a:endParaRPr lang="pt-BR" sz="1000" dirty="0"/>
          </a:p>
          <a:p>
            <a:pPr marL="171450" indent="-171450">
              <a:buClr>
                <a:srgbClr val="679E2A"/>
              </a:buClr>
              <a:buFont typeface="Wingdings" panose="05000000000000000000" pitchFamily="2" charset="2"/>
              <a:buChar char="ü"/>
            </a:pPr>
            <a:endParaRPr lang="pt-BR" sz="1000" dirty="0"/>
          </a:p>
        </p:txBody>
      </p:sp>
      <p:sp>
        <p:nvSpPr>
          <p:cNvPr id="4" name="Espaço Reservado para Número de Slide 3"/>
          <p:cNvSpPr>
            <a:spLocks noGrp="1"/>
          </p:cNvSpPr>
          <p:nvPr>
            <p:ph type="sldNum" sz="quarter" idx="12"/>
          </p:nvPr>
        </p:nvSpPr>
        <p:spPr/>
        <p:txBody>
          <a:bodyPr/>
          <a:lstStyle/>
          <a:p>
            <a:fld id="{3BE26D6F-0DF4-434B-8C42-6B387AD159A9}" type="slidenum">
              <a:rPr lang="pt-BR" smtClean="0"/>
              <a:pPr/>
              <a:t>43</a:t>
            </a:fld>
            <a:endParaRPr lang="pt-BR" dirty="0"/>
          </a:p>
        </p:txBody>
      </p:sp>
      <p:pic>
        <p:nvPicPr>
          <p:cNvPr id="8" name="Imagem 7"/>
          <p:cNvPicPr/>
          <p:nvPr/>
        </p:nvPicPr>
        <p:blipFill rotWithShape="1">
          <a:blip r:embed="rId3"/>
          <a:srcRect t="3978" b="6523"/>
          <a:stretch/>
        </p:blipFill>
        <p:spPr bwMode="auto">
          <a:xfrm>
            <a:off x="378371" y="2699792"/>
            <a:ext cx="6120680" cy="3312368"/>
          </a:xfrm>
          <a:prstGeom prst="rect">
            <a:avLst/>
          </a:prstGeom>
          <a:ln>
            <a:noFill/>
          </a:ln>
          <a:extLst>
            <a:ext uri="{53640926-AAD7-44D8-BBD7-CCE9431645EC}">
              <a14:shadowObscured xmlns:a14="http://schemas.microsoft.com/office/drawing/2010/main"/>
            </a:ext>
          </a:extLst>
        </p:spPr>
      </p:pic>
      <p:sp>
        <p:nvSpPr>
          <p:cNvPr id="7" name="Retângulo 6"/>
          <p:cNvSpPr/>
          <p:nvPr/>
        </p:nvSpPr>
        <p:spPr>
          <a:xfrm>
            <a:off x="378371" y="2699792"/>
            <a:ext cx="6120680" cy="3312368"/>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0073948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Diário Oficial</a:t>
            </a:r>
          </a:p>
        </p:txBody>
      </p:sp>
      <p:sp>
        <p:nvSpPr>
          <p:cNvPr id="3" name="Espaço Reservado para Conteúdo 2"/>
          <p:cNvSpPr>
            <a:spLocks noGrp="1"/>
          </p:cNvSpPr>
          <p:nvPr>
            <p:ph idx="1"/>
          </p:nvPr>
        </p:nvSpPr>
        <p:spPr>
          <a:xfrm>
            <a:off x="144016" y="971600"/>
            <a:ext cx="6597352" cy="7704856"/>
          </a:xfrm>
        </p:spPr>
        <p:txBody>
          <a:bodyPr>
            <a:normAutofit fontScale="55000" lnSpcReduction="20000"/>
          </a:bodyPr>
          <a:lstStyle/>
          <a:p>
            <a:r>
              <a:rPr lang="pt-BR" sz="1400" b="1" dirty="0" smtClean="0"/>
              <a:t>Diário Oficial</a:t>
            </a:r>
          </a:p>
          <a:p>
            <a:pPr marL="342900" lvl="1" indent="-342900" defTabSz="914400">
              <a:spcBef>
                <a:spcPts val="400"/>
              </a:spcBef>
              <a:spcAft>
                <a:spcPts val="400"/>
              </a:spcAft>
              <a:buClr>
                <a:schemeClr val="accent3"/>
              </a:buClr>
              <a:tabLst>
                <a:tab pos="180000" algn="l"/>
              </a:tabLst>
            </a:pPr>
            <a:r>
              <a:rPr lang="pt-BR" sz="1600" dirty="0" smtClean="0"/>
              <a:t>O </a:t>
            </a:r>
            <a:r>
              <a:rPr lang="pt-BR" sz="1600" dirty="0"/>
              <a:t>recurso para criação de documento para publicação do D.O. permite que o usuário concatene arquivos referentes as pautas, decisões, atos da Presidência, Portarias e outras informações publicadas no Diário Oficial. A rotina também permite a parametrização de cabeçalhos e rodapés e grava todos os dados referentes ao controle de publicações do D.O.</a:t>
            </a:r>
          </a:p>
          <a:p>
            <a:pPr marL="342900" lvl="1" indent="-342900" defTabSz="914400">
              <a:spcBef>
                <a:spcPts val="400"/>
              </a:spcBef>
              <a:spcAft>
                <a:spcPts val="400"/>
              </a:spcAft>
              <a:buClr>
                <a:schemeClr val="accent3"/>
              </a:buClr>
            </a:pPr>
            <a:endParaRPr lang="pt-BR" sz="1300" dirty="0"/>
          </a:p>
          <a:p>
            <a:pPr marL="216000" lvl="1" indent="0" algn="ctr">
              <a:buNone/>
            </a:pPr>
            <a:endParaRPr lang="pt-BR" b="1" i="1" dirty="0">
              <a:solidFill>
                <a:srgbClr val="5C8E26"/>
              </a:solidFill>
            </a:endParaRPr>
          </a:p>
          <a:p>
            <a:pPr marL="216000" lvl="1" indent="0" algn="ctr">
              <a:buNone/>
            </a:pPr>
            <a:endParaRPr lang="pt-BR" b="1" i="1" dirty="0" smtClean="0">
              <a:solidFill>
                <a:srgbClr val="5C8E26"/>
              </a:solidFill>
            </a:endParaRPr>
          </a:p>
          <a:p>
            <a:pPr marL="216000" lvl="1" indent="0" algn="ctr">
              <a:buNone/>
            </a:pPr>
            <a:endParaRPr lang="pt-BR" b="1" i="1" dirty="0">
              <a:solidFill>
                <a:srgbClr val="5C8E26"/>
              </a:solidFill>
            </a:endParaRPr>
          </a:p>
          <a:p>
            <a:pPr marL="216000" lvl="1" indent="0" algn="ctr">
              <a:buNone/>
            </a:pPr>
            <a:endParaRPr lang="pt-BR" b="1" i="1" dirty="0" smtClean="0">
              <a:solidFill>
                <a:srgbClr val="5C8E26"/>
              </a:solidFill>
            </a:endParaRPr>
          </a:p>
          <a:p>
            <a:pPr marL="216000" lvl="1" indent="0" algn="ctr">
              <a:buNone/>
            </a:pPr>
            <a:endParaRPr lang="pt-BR" b="1" i="1" dirty="0">
              <a:solidFill>
                <a:srgbClr val="5C8E26"/>
              </a:solidFill>
            </a:endParaRPr>
          </a:p>
          <a:p>
            <a:pPr lvl="1" algn="just"/>
            <a:endParaRPr lang="pt-BR" dirty="0"/>
          </a:p>
          <a:p>
            <a:pPr lvl="1" algn="just"/>
            <a:endParaRPr lang="pt-BR" dirty="0"/>
          </a:p>
          <a:p>
            <a:pPr marL="914400" lvl="2" indent="0" algn="just">
              <a:buNone/>
            </a:pPr>
            <a:endParaRPr lang="pt-BR" dirty="0"/>
          </a:p>
          <a:p>
            <a:pPr lvl="1" algn="just"/>
            <a:endParaRPr lang="pt-BR" dirty="0" smtClean="0"/>
          </a:p>
          <a:p>
            <a:pPr lvl="1" algn="just"/>
            <a:endParaRPr lang="pt-BR" dirty="0"/>
          </a:p>
          <a:p>
            <a:pPr lvl="1" algn="just"/>
            <a:endParaRPr lang="pt-BR" dirty="0" smtClean="0"/>
          </a:p>
          <a:p>
            <a:pPr lvl="1" algn="just"/>
            <a:endParaRPr lang="pt-BR" dirty="0" smtClean="0"/>
          </a:p>
          <a:p>
            <a:pPr lvl="1" algn="just"/>
            <a:endParaRPr lang="pt-BR" dirty="0"/>
          </a:p>
          <a:p>
            <a:pPr lvl="1" algn="just"/>
            <a:endParaRPr lang="pt-BR" dirty="0" smtClean="0"/>
          </a:p>
          <a:p>
            <a:pPr lvl="1" algn="just"/>
            <a:endParaRPr lang="pt-BR" dirty="0"/>
          </a:p>
          <a:p>
            <a:pPr lvl="1" algn="just"/>
            <a:endParaRPr lang="pt-BR" dirty="0" smtClean="0"/>
          </a:p>
          <a:p>
            <a:pPr lvl="1" algn="just"/>
            <a:endParaRPr lang="pt-BR" dirty="0" smtClean="0"/>
          </a:p>
          <a:p>
            <a:pPr marL="216000" lvl="1" indent="0" algn="just">
              <a:buNone/>
            </a:pPr>
            <a:endParaRPr lang="pt-BR" dirty="0" smtClean="0"/>
          </a:p>
          <a:p>
            <a:pPr marL="216000" lvl="1" indent="0" algn="just">
              <a:buNone/>
            </a:pPr>
            <a:endParaRPr lang="pt-BR" dirty="0"/>
          </a:p>
          <a:p>
            <a:pPr marL="216000" lvl="1" indent="0" algn="just">
              <a:buNone/>
            </a:pPr>
            <a:endParaRPr lang="pt-BR" dirty="0" smtClean="0"/>
          </a:p>
          <a:p>
            <a:pPr marL="216000" lvl="1" indent="0" algn="just">
              <a:buNone/>
            </a:pPr>
            <a:endParaRPr lang="pt-BR" dirty="0"/>
          </a:p>
          <a:p>
            <a:pPr marL="216000" lvl="1" indent="0" algn="just">
              <a:buNone/>
            </a:pPr>
            <a:endParaRPr lang="pt-BR" dirty="0" smtClean="0"/>
          </a:p>
          <a:p>
            <a:pPr marL="216000" lvl="1" indent="0" algn="just">
              <a:buNone/>
            </a:pPr>
            <a:endParaRPr lang="pt-BR" dirty="0" smtClean="0"/>
          </a:p>
          <a:p>
            <a:pPr marL="342900" lvl="1" indent="-342900" defTabSz="914400">
              <a:spcBef>
                <a:spcPts val="400"/>
              </a:spcBef>
              <a:spcAft>
                <a:spcPts val="400"/>
              </a:spcAft>
              <a:buClr>
                <a:schemeClr val="accent3"/>
              </a:buClr>
              <a:tabLst>
                <a:tab pos="180000" algn="l"/>
              </a:tabLst>
            </a:pPr>
            <a:endParaRPr lang="pt-BR" sz="1600" dirty="0"/>
          </a:p>
          <a:p>
            <a:pPr marL="342900" lvl="1" indent="-342900" defTabSz="914400">
              <a:spcBef>
                <a:spcPts val="400"/>
              </a:spcBef>
              <a:spcAft>
                <a:spcPts val="400"/>
              </a:spcAft>
              <a:buClr>
                <a:schemeClr val="accent3"/>
              </a:buClr>
              <a:tabLst>
                <a:tab pos="180000" algn="l"/>
              </a:tabLst>
            </a:pPr>
            <a:r>
              <a:rPr lang="pt-BR" sz="1600" dirty="0"/>
              <a:t>Na criação ou edição do Diário Oficial, o sistema exibe a tela abaixo com os seguintes recursos:</a:t>
            </a:r>
          </a:p>
          <a:p>
            <a:pPr marL="216000" lvl="1" indent="0" algn="just">
              <a:buNone/>
            </a:pPr>
            <a:endParaRPr lang="pt-BR" dirty="0"/>
          </a:p>
          <a:p>
            <a:pPr lvl="1" algn="just"/>
            <a:endParaRPr lang="pt-BR" dirty="0"/>
          </a:p>
          <a:p>
            <a:pPr lvl="1" algn="just"/>
            <a:endParaRPr lang="pt-BR" dirty="0"/>
          </a:p>
          <a:p>
            <a:pPr lvl="1" algn="just"/>
            <a:endParaRPr lang="pt-BR" dirty="0"/>
          </a:p>
          <a:p>
            <a:pPr lvl="1" algn="just"/>
            <a:endParaRPr lang="pt-BR" dirty="0"/>
          </a:p>
          <a:p>
            <a:pPr lvl="1" algn="just"/>
            <a:endParaRPr lang="pt-BR" dirty="0"/>
          </a:p>
          <a:p>
            <a:pPr marL="216000" lvl="1" indent="0" algn="just">
              <a:buNone/>
            </a:pPr>
            <a:endParaRPr lang="pt-BR" dirty="0"/>
          </a:p>
          <a:p>
            <a:pPr lvl="1" algn="just"/>
            <a:endParaRPr lang="pt-BR" dirty="0"/>
          </a:p>
          <a:p>
            <a:pPr lvl="1" algn="just"/>
            <a:endParaRPr lang="pt-BR" dirty="0"/>
          </a:p>
          <a:p>
            <a:pPr lvl="1" algn="just"/>
            <a:endParaRPr lang="pt-BR" dirty="0"/>
          </a:p>
          <a:p>
            <a:pPr lvl="1" algn="just"/>
            <a:endParaRPr lang="pt-BR" dirty="0"/>
          </a:p>
          <a:p>
            <a:pPr lvl="1" algn="just"/>
            <a:endParaRPr lang="pt-BR" dirty="0"/>
          </a:p>
          <a:p>
            <a:pPr lvl="1" algn="just"/>
            <a:endParaRPr lang="pt-BR" dirty="0"/>
          </a:p>
          <a:p>
            <a:pPr lvl="1" algn="just"/>
            <a:endParaRPr lang="pt-BR" dirty="0" smtClean="0"/>
          </a:p>
          <a:p>
            <a:pPr lvl="1" algn="just"/>
            <a:endParaRPr lang="pt-BR" dirty="0"/>
          </a:p>
          <a:p>
            <a:pPr marL="216000" lvl="1" indent="0" algn="just">
              <a:buNone/>
            </a:pPr>
            <a:endParaRPr lang="pt-BR" dirty="0" smtClean="0"/>
          </a:p>
          <a:p>
            <a:pPr marL="216000" lvl="1" indent="0" algn="just">
              <a:buNone/>
            </a:pPr>
            <a:endParaRPr lang="pt-BR" dirty="0"/>
          </a:p>
          <a:p>
            <a:pPr marL="216000" lvl="1" indent="0" algn="just">
              <a:buNone/>
            </a:pPr>
            <a:endParaRPr lang="pt-BR" dirty="0" smtClean="0"/>
          </a:p>
          <a:p>
            <a:pPr marL="216000" lvl="1" indent="0" algn="just">
              <a:buNone/>
            </a:pPr>
            <a:endParaRPr lang="pt-BR" dirty="0"/>
          </a:p>
          <a:p>
            <a:pPr marL="216000" lvl="1" indent="0" algn="just">
              <a:buNone/>
            </a:pPr>
            <a:endParaRPr lang="pt-BR" dirty="0" smtClean="0"/>
          </a:p>
          <a:p>
            <a:pPr marL="216000" lvl="1" indent="0" algn="just">
              <a:buNone/>
            </a:pPr>
            <a:endParaRPr lang="pt-BR" dirty="0"/>
          </a:p>
          <a:p>
            <a:pPr marL="216000" lvl="1" indent="0" algn="just">
              <a:buNone/>
            </a:pPr>
            <a:endParaRPr lang="pt-BR" dirty="0" smtClean="0"/>
          </a:p>
          <a:p>
            <a:pPr marL="216000" lvl="1" indent="0" algn="just">
              <a:buNone/>
            </a:pPr>
            <a:endParaRPr lang="pt-BR" dirty="0" smtClean="0"/>
          </a:p>
          <a:p>
            <a:pPr marL="216000" lvl="1" indent="0" algn="just">
              <a:buNone/>
            </a:pPr>
            <a:endParaRPr lang="pt-BR" dirty="0" smtClean="0"/>
          </a:p>
          <a:p>
            <a:pPr marL="216000" lvl="1" indent="0" algn="just">
              <a:buNone/>
            </a:pPr>
            <a:endParaRPr lang="pt-BR" dirty="0"/>
          </a:p>
          <a:p>
            <a:pPr marL="216000" lvl="1" indent="0" algn="just">
              <a:buNone/>
            </a:pPr>
            <a:endParaRPr lang="pt-BR" dirty="0" smtClean="0"/>
          </a:p>
          <a:p>
            <a:pPr marL="216000" lvl="1" indent="0" algn="just">
              <a:buNone/>
            </a:pPr>
            <a:endParaRPr lang="pt-BR" dirty="0"/>
          </a:p>
          <a:p>
            <a:pPr marL="216000" lvl="1" indent="0" algn="just">
              <a:buNone/>
            </a:pPr>
            <a:endParaRPr lang="pt-BR" dirty="0"/>
          </a:p>
          <a:p>
            <a:pPr marL="342900" lvl="1" indent="-342900" defTabSz="914400">
              <a:spcBef>
                <a:spcPts val="400"/>
              </a:spcBef>
              <a:spcAft>
                <a:spcPts val="400"/>
              </a:spcAft>
              <a:buFont typeface="Wingdings" panose="05000000000000000000" pitchFamily="2" charset="2"/>
              <a:buChar char="Ø"/>
            </a:pPr>
            <a:r>
              <a:rPr lang="pt-BR" sz="1600" b="1" dirty="0"/>
              <a:t>EDITAR DIÁRIO OFICIAL: </a:t>
            </a:r>
            <a:r>
              <a:rPr lang="pt-BR" sz="1600" dirty="0"/>
              <a:t>Dados referentes ao registro do D.O. com a numeração sequencial e data de criação;</a:t>
            </a:r>
          </a:p>
          <a:p>
            <a:pPr marL="342900" lvl="1" indent="-342900" defTabSz="914400">
              <a:spcBef>
                <a:spcPts val="400"/>
              </a:spcBef>
              <a:spcAft>
                <a:spcPts val="400"/>
              </a:spcAft>
              <a:buFont typeface="Wingdings" panose="05000000000000000000" pitchFamily="2" charset="2"/>
              <a:buChar char="Ø"/>
            </a:pPr>
            <a:r>
              <a:rPr lang="pt-BR" sz="1600" b="1" dirty="0"/>
              <a:t>TEXTO INICIAL e TEXTO FINAL: </a:t>
            </a:r>
            <a:r>
              <a:rPr lang="pt-BR" sz="1600" dirty="0"/>
              <a:t>Editor de texto para que sejam digitados os conteúdos de Abertura e Encerramento do D.O.;</a:t>
            </a:r>
          </a:p>
          <a:p>
            <a:pPr marL="342900" lvl="1" indent="-342900" defTabSz="914400">
              <a:spcBef>
                <a:spcPts val="400"/>
              </a:spcBef>
              <a:spcAft>
                <a:spcPts val="400"/>
              </a:spcAft>
              <a:buFont typeface="Wingdings" panose="05000000000000000000" pitchFamily="2" charset="2"/>
              <a:buChar char="Ø"/>
            </a:pPr>
            <a:r>
              <a:rPr lang="pt-BR" sz="1600" b="1" dirty="0"/>
              <a:t>ARQUIVOS A SEREM PUBLICADOS NO DIÁRIO OFICIAL: </a:t>
            </a:r>
            <a:r>
              <a:rPr lang="pt-BR" sz="1600" dirty="0"/>
              <a:t>Recurso para inserção de documentos de Pautas, Portarias, Julgamentos e Outros que serão concatenados em um único arquivo no formato “docx” para edição do usuário. </a:t>
            </a:r>
          </a:p>
          <a:p>
            <a:pPr lvl="1" algn="just"/>
            <a:endParaRPr lang="pt-BR" dirty="0"/>
          </a:p>
        </p:txBody>
      </p:sp>
      <p:sp>
        <p:nvSpPr>
          <p:cNvPr id="4" name="Espaço Reservado para Número de Slide 3"/>
          <p:cNvSpPr>
            <a:spLocks noGrp="1"/>
          </p:cNvSpPr>
          <p:nvPr>
            <p:ph type="sldNum" sz="quarter" idx="12"/>
          </p:nvPr>
        </p:nvSpPr>
        <p:spPr/>
        <p:txBody>
          <a:bodyPr/>
          <a:lstStyle/>
          <a:p>
            <a:fld id="{3BE26D6F-0DF4-434B-8C42-6B387AD159A9}" type="slidenum">
              <a:rPr lang="pt-BR" smtClean="0"/>
              <a:pPr/>
              <a:t>44</a:t>
            </a:fld>
            <a:endParaRPr lang="pt-BR"/>
          </a:p>
        </p:txBody>
      </p:sp>
      <p:sp>
        <p:nvSpPr>
          <p:cNvPr id="22" name="Rectangle 22"/>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23" name="Rectangle 23"/>
          <p:cNvSpPr>
            <a:spLocks noChangeArrowheads="1"/>
          </p:cNvSpPr>
          <p:nvPr/>
        </p:nvSpPr>
        <p:spPr bwMode="auto">
          <a:xfrm>
            <a:off x="0" y="45720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24" name="Rectangle 26"/>
          <p:cNvSpPr>
            <a:spLocks noChangeArrowheads="1"/>
          </p:cNvSpPr>
          <p:nvPr/>
        </p:nvSpPr>
        <p:spPr bwMode="auto">
          <a:xfrm>
            <a:off x="152400" y="15240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25" name="Rectangle 27"/>
          <p:cNvSpPr>
            <a:spLocks noChangeArrowheads="1"/>
          </p:cNvSpPr>
          <p:nvPr/>
        </p:nvSpPr>
        <p:spPr bwMode="auto">
          <a:xfrm>
            <a:off x="152400" y="60960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26" name="Rectangle 34"/>
          <p:cNvSpPr>
            <a:spLocks noChangeArrowheads="1"/>
          </p:cNvSpPr>
          <p:nvPr/>
        </p:nvSpPr>
        <p:spPr bwMode="auto">
          <a:xfrm>
            <a:off x="304800" y="30480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27" name="Rectangle 35"/>
          <p:cNvSpPr>
            <a:spLocks noChangeArrowheads="1"/>
          </p:cNvSpPr>
          <p:nvPr/>
        </p:nvSpPr>
        <p:spPr bwMode="auto">
          <a:xfrm>
            <a:off x="304800" y="76200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pic>
        <p:nvPicPr>
          <p:cNvPr id="21" name="Imagem 20"/>
          <p:cNvPicPr/>
          <p:nvPr/>
        </p:nvPicPr>
        <p:blipFill rotWithShape="1">
          <a:blip r:embed="rId2"/>
          <a:srcRect t="8240" r="19959" b="5102"/>
          <a:stretch/>
        </p:blipFill>
        <p:spPr bwMode="auto">
          <a:xfrm>
            <a:off x="1194678" y="1691680"/>
            <a:ext cx="4466570" cy="2664296"/>
          </a:xfrm>
          <a:prstGeom prst="rect">
            <a:avLst/>
          </a:prstGeom>
          <a:ln>
            <a:noFill/>
          </a:ln>
          <a:extLst>
            <a:ext uri="{53640926-AAD7-44D8-BBD7-CCE9431645EC}">
              <a14:shadowObscured xmlns:a14="http://schemas.microsoft.com/office/drawing/2010/main"/>
            </a:ext>
          </a:extLst>
        </p:spPr>
      </p:pic>
      <p:sp>
        <p:nvSpPr>
          <p:cNvPr id="11" name="Retângulo 10"/>
          <p:cNvSpPr/>
          <p:nvPr/>
        </p:nvSpPr>
        <p:spPr>
          <a:xfrm>
            <a:off x="1194678" y="1691680"/>
            <a:ext cx="4466570" cy="2664296"/>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Texto explicativo retangular com cantos arredondados 7"/>
          <p:cNvSpPr/>
          <p:nvPr/>
        </p:nvSpPr>
        <p:spPr>
          <a:xfrm>
            <a:off x="4576539" y="2448743"/>
            <a:ext cx="1944216" cy="936103"/>
          </a:xfrm>
          <a:prstGeom prst="wedgeRoundRectCallout">
            <a:avLst>
              <a:gd name="adj1" fmla="val -78614"/>
              <a:gd name="adj2" fmla="val 63448"/>
              <a:gd name="adj3" fmla="val 16667"/>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pt-BR" sz="900" b="1" dirty="0" smtClean="0">
                <a:solidFill>
                  <a:srgbClr val="FF0000"/>
                </a:solidFill>
              </a:rPr>
              <a:t>O </a:t>
            </a:r>
            <a:r>
              <a:rPr lang="pt-BR" sz="900" b="1" dirty="0">
                <a:solidFill>
                  <a:srgbClr val="FF0000"/>
                </a:solidFill>
              </a:rPr>
              <a:t>sistema exibirá a tela “Gerenciar/Consultar Diário Oficial” com permissões para criação, edição ou exclusão do diário Oficial que ainda não foi publicado</a:t>
            </a:r>
            <a:r>
              <a:rPr lang="pt-BR" sz="900" b="1" dirty="0" smtClean="0">
                <a:solidFill>
                  <a:srgbClr val="FF0000"/>
                </a:solidFill>
              </a:rPr>
              <a:t>.</a:t>
            </a:r>
            <a:endParaRPr lang="pt-BR" sz="900" b="1" dirty="0">
              <a:solidFill>
                <a:srgbClr val="FF0000"/>
              </a:solidFill>
            </a:endParaRPr>
          </a:p>
        </p:txBody>
      </p:sp>
      <p:sp>
        <p:nvSpPr>
          <p:cNvPr id="15" name="Retângulo 14"/>
          <p:cNvSpPr/>
          <p:nvPr/>
        </p:nvSpPr>
        <p:spPr>
          <a:xfrm>
            <a:off x="5013176" y="2123728"/>
            <a:ext cx="720080" cy="1440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2" name="Imagem 31"/>
          <p:cNvPicPr/>
          <p:nvPr/>
        </p:nvPicPr>
        <p:blipFill rotWithShape="1">
          <a:blip r:embed="rId3"/>
          <a:srcRect b="8405"/>
          <a:stretch/>
        </p:blipFill>
        <p:spPr>
          <a:xfrm>
            <a:off x="765264" y="4887595"/>
            <a:ext cx="5400040" cy="2780749"/>
          </a:xfrm>
          <a:prstGeom prst="rect">
            <a:avLst/>
          </a:prstGeom>
        </p:spPr>
      </p:pic>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75" y="3984570"/>
            <a:ext cx="1546422" cy="299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Imagem 32"/>
          <p:cNvPicPr/>
          <p:nvPr/>
        </p:nvPicPr>
        <p:blipFill rotWithShape="1">
          <a:blip r:embed="rId5"/>
          <a:srcRect l="30352" t="33603" r="30191" b="44413"/>
          <a:stretch/>
        </p:blipFill>
        <p:spPr bwMode="auto">
          <a:xfrm>
            <a:off x="2708920" y="6012160"/>
            <a:ext cx="1512168" cy="432048"/>
          </a:xfrm>
          <a:prstGeom prst="rect">
            <a:avLst/>
          </a:prstGeom>
          <a:ln w="9525" cap="flat" cmpd="sng" algn="ctr">
            <a:solidFill>
              <a:srgbClr val="4F81BD">
                <a:lumMod val="75000"/>
              </a:srgbClr>
            </a:solidFill>
            <a:prstDash val="solid"/>
            <a:round/>
            <a:headEnd type="none" w="med" len="med"/>
            <a:tailEnd type="none" w="med" len="med"/>
          </a:ln>
          <a:extLst>
            <a:ext uri="{53640926-AAD7-44D8-BBD7-CCE9431645EC}">
              <a14:shadowObscured xmlns:a14="http://schemas.microsoft.com/office/drawing/2010/main"/>
            </a:ext>
          </a:extLst>
        </p:spPr>
      </p:pic>
      <p:sp>
        <p:nvSpPr>
          <p:cNvPr id="19" name="Retângulo 18"/>
          <p:cNvSpPr/>
          <p:nvPr/>
        </p:nvSpPr>
        <p:spPr>
          <a:xfrm>
            <a:off x="765264" y="4887595"/>
            <a:ext cx="5400040" cy="278074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4" name="Retângulo 33"/>
          <p:cNvSpPr/>
          <p:nvPr/>
        </p:nvSpPr>
        <p:spPr>
          <a:xfrm>
            <a:off x="2708920" y="6012160"/>
            <a:ext cx="1512168" cy="432048"/>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Retângulo 15"/>
          <p:cNvSpPr/>
          <p:nvPr/>
        </p:nvSpPr>
        <p:spPr>
          <a:xfrm>
            <a:off x="2204864" y="4932040"/>
            <a:ext cx="792088"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Retângulo 17"/>
          <p:cNvSpPr/>
          <p:nvPr/>
        </p:nvSpPr>
        <p:spPr>
          <a:xfrm>
            <a:off x="2276872" y="5220072"/>
            <a:ext cx="324036" cy="11772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1" name="Retângulo 30"/>
          <p:cNvSpPr/>
          <p:nvPr/>
        </p:nvSpPr>
        <p:spPr>
          <a:xfrm>
            <a:off x="2272302" y="6372200"/>
            <a:ext cx="324036" cy="11772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Retângulo 16"/>
          <p:cNvSpPr/>
          <p:nvPr/>
        </p:nvSpPr>
        <p:spPr>
          <a:xfrm>
            <a:off x="2852936" y="5940152"/>
            <a:ext cx="1224136"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33093919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Diário Oficial</a:t>
            </a:r>
            <a:endParaRPr lang="pt-BR" dirty="0"/>
          </a:p>
        </p:txBody>
      </p:sp>
      <p:sp>
        <p:nvSpPr>
          <p:cNvPr id="3" name="Espaço Reservado para Conteúdo 2"/>
          <p:cNvSpPr>
            <a:spLocks noGrp="1"/>
          </p:cNvSpPr>
          <p:nvPr>
            <p:ph idx="1"/>
          </p:nvPr>
        </p:nvSpPr>
        <p:spPr/>
        <p:txBody>
          <a:bodyPr/>
          <a:lstStyle/>
          <a:p>
            <a:r>
              <a:rPr lang="pt-BR" sz="1400" b="1" dirty="0" smtClean="0"/>
              <a:t>Diário Oficial</a:t>
            </a:r>
          </a:p>
          <a:p>
            <a:pPr lvl="1" algn="just"/>
            <a:r>
              <a:rPr lang="pt-BR" dirty="0" smtClean="0"/>
              <a:t>O </a:t>
            </a:r>
            <a:r>
              <a:rPr lang="pt-BR" dirty="0"/>
              <a:t>botão “Ordenar assuntos D.O.” permite que o usuário determine a ordenação da exibição dos documentos no momento da geração do documento D.O</a:t>
            </a:r>
            <a:r>
              <a:rPr lang="pt-BR" dirty="0" smtClean="0"/>
              <a:t>.</a:t>
            </a:r>
          </a:p>
          <a:p>
            <a:pPr lvl="1" algn="just"/>
            <a:endParaRPr lang="pt-BR" dirty="0"/>
          </a:p>
          <a:p>
            <a:pPr marL="216000" lvl="1" indent="0" algn="just">
              <a:buNone/>
            </a:pPr>
            <a:endParaRPr lang="pt-BR" dirty="0" smtClean="0"/>
          </a:p>
          <a:p>
            <a:pPr lvl="1" algn="just"/>
            <a:endParaRPr lang="pt-BR" dirty="0"/>
          </a:p>
          <a:p>
            <a:pPr lvl="1" algn="just"/>
            <a:endParaRPr lang="pt-BR" dirty="0" smtClean="0"/>
          </a:p>
          <a:p>
            <a:pPr lvl="1" algn="just"/>
            <a:endParaRPr lang="pt-BR" dirty="0"/>
          </a:p>
          <a:p>
            <a:pPr lvl="1" algn="just"/>
            <a:endParaRPr lang="pt-BR" dirty="0" smtClean="0"/>
          </a:p>
          <a:p>
            <a:pPr lvl="1" algn="just"/>
            <a:endParaRPr lang="pt-BR" dirty="0"/>
          </a:p>
          <a:p>
            <a:pPr lvl="1" algn="just"/>
            <a:endParaRPr lang="pt-BR" dirty="0" smtClean="0"/>
          </a:p>
          <a:p>
            <a:pPr lvl="1" algn="just"/>
            <a:endParaRPr lang="pt-BR" dirty="0"/>
          </a:p>
          <a:p>
            <a:pPr lvl="1" algn="just"/>
            <a:endParaRPr lang="pt-BR" dirty="0" smtClean="0"/>
          </a:p>
          <a:p>
            <a:pPr lvl="1" algn="just"/>
            <a:endParaRPr lang="pt-BR" dirty="0"/>
          </a:p>
          <a:p>
            <a:pPr lvl="1" algn="just"/>
            <a:endParaRPr lang="pt-BR" dirty="0" smtClean="0"/>
          </a:p>
          <a:p>
            <a:pPr lvl="1" algn="just"/>
            <a:endParaRPr lang="pt-BR" dirty="0"/>
          </a:p>
          <a:p>
            <a:pPr lvl="1" algn="just"/>
            <a:endParaRPr lang="pt-BR" dirty="0" smtClean="0"/>
          </a:p>
          <a:p>
            <a:pPr lvl="1" algn="just"/>
            <a:endParaRPr lang="pt-BR" dirty="0"/>
          </a:p>
          <a:p>
            <a:pPr lvl="1" algn="just"/>
            <a:endParaRPr lang="pt-BR" dirty="0" smtClean="0"/>
          </a:p>
          <a:p>
            <a:pPr marL="216000" lvl="1" indent="0" algn="just">
              <a:buNone/>
            </a:pPr>
            <a:endParaRPr lang="pt-BR" dirty="0" smtClean="0"/>
          </a:p>
          <a:p>
            <a:pPr marL="216000" lvl="1" indent="0" algn="just">
              <a:buNone/>
            </a:pPr>
            <a:endParaRPr lang="pt-BR" dirty="0"/>
          </a:p>
          <a:p>
            <a:pPr lvl="1" algn="just"/>
            <a:r>
              <a:rPr lang="pt-BR" dirty="0" smtClean="0"/>
              <a:t>Depois </a:t>
            </a:r>
            <a:r>
              <a:rPr lang="pt-BR" dirty="0"/>
              <a:t>de definir a ordenação dos assuntos dentro do D.O. é necessário “Gerar o arquivo D.O.” para que seja editado através do Word e sejam realizadas as adequações necessárias</a:t>
            </a:r>
            <a:r>
              <a:rPr lang="pt-BR" dirty="0" smtClean="0"/>
              <a:t>.</a:t>
            </a:r>
            <a:endParaRPr lang="pt-BR" b="1" i="1" dirty="0" smtClean="0">
              <a:solidFill>
                <a:srgbClr val="5C8E26"/>
              </a:solidFill>
            </a:endParaRPr>
          </a:p>
          <a:p>
            <a:pPr marL="216000" lvl="1" indent="0" algn="ctr">
              <a:buNone/>
            </a:pPr>
            <a:endParaRPr lang="pt-BR" b="1" i="1" dirty="0">
              <a:solidFill>
                <a:srgbClr val="5C8E26"/>
              </a:solidFill>
            </a:endParaRPr>
          </a:p>
        </p:txBody>
      </p:sp>
      <p:sp>
        <p:nvSpPr>
          <p:cNvPr id="4" name="Espaço Reservado para Número de Slide 3"/>
          <p:cNvSpPr>
            <a:spLocks noGrp="1"/>
          </p:cNvSpPr>
          <p:nvPr>
            <p:ph type="sldNum" sz="quarter" idx="12"/>
          </p:nvPr>
        </p:nvSpPr>
        <p:spPr/>
        <p:txBody>
          <a:bodyPr/>
          <a:lstStyle/>
          <a:p>
            <a:fld id="{3BE26D6F-0DF4-434B-8C42-6B387AD159A9}" type="slidenum">
              <a:rPr lang="pt-BR" smtClean="0"/>
              <a:pPr/>
              <a:t>45</a:t>
            </a:fld>
            <a:endParaRPr lang="pt-BR"/>
          </a:p>
        </p:txBody>
      </p:sp>
      <p:sp>
        <p:nvSpPr>
          <p:cNvPr id="22" name="Rectangle 22"/>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23" name="Rectangle 23"/>
          <p:cNvSpPr>
            <a:spLocks noChangeArrowheads="1"/>
          </p:cNvSpPr>
          <p:nvPr/>
        </p:nvSpPr>
        <p:spPr bwMode="auto">
          <a:xfrm>
            <a:off x="0" y="45720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24" name="Rectangle 26"/>
          <p:cNvSpPr>
            <a:spLocks noChangeArrowheads="1"/>
          </p:cNvSpPr>
          <p:nvPr/>
        </p:nvSpPr>
        <p:spPr bwMode="auto">
          <a:xfrm>
            <a:off x="152400" y="15240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25" name="Rectangle 27"/>
          <p:cNvSpPr>
            <a:spLocks noChangeArrowheads="1"/>
          </p:cNvSpPr>
          <p:nvPr/>
        </p:nvSpPr>
        <p:spPr bwMode="auto">
          <a:xfrm>
            <a:off x="152400" y="60960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26" name="Rectangle 34"/>
          <p:cNvSpPr>
            <a:spLocks noChangeArrowheads="1"/>
          </p:cNvSpPr>
          <p:nvPr/>
        </p:nvSpPr>
        <p:spPr bwMode="auto">
          <a:xfrm>
            <a:off x="304800" y="30480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27" name="Rectangle 35"/>
          <p:cNvSpPr>
            <a:spLocks noChangeArrowheads="1"/>
          </p:cNvSpPr>
          <p:nvPr/>
        </p:nvSpPr>
        <p:spPr bwMode="auto">
          <a:xfrm>
            <a:off x="304800" y="76200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5" name="Rectangle 2"/>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6" name="Rectangle 4"/>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pic>
        <p:nvPicPr>
          <p:cNvPr id="35" name="Imagem 34"/>
          <p:cNvPicPr/>
          <p:nvPr/>
        </p:nvPicPr>
        <p:blipFill rotWithShape="1">
          <a:blip r:embed="rId2"/>
          <a:srcRect b="14625"/>
          <a:stretch/>
        </p:blipFill>
        <p:spPr>
          <a:xfrm>
            <a:off x="765264" y="5652120"/>
            <a:ext cx="5400040" cy="2591931"/>
          </a:xfrm>
          <a:prstGeom prst="rect">
            <a:avLst/>
          </a:prstGeom>
        </p:spPr>
      </p:pic>
      <p:pic>
        <p:nvPicPr>
          <p:cNvPr id="32" name="Imagem 31"/>
          <p:cNvPicPr/>
          <p:nvPr/>
        </p:nvPicPr>
        <p:blipFill rotWithShape="1">
          <a:blip r:embed="rId3"/>
          <a:srcRect l="30352" t="33603" r="30191" b="44413"/>
          <a:stretch/>
        </p:blipFill>
        <p:spPr bwMode="auto">
          <a:xfrm>
            <a:off x="2673196" y="6804248"/>
            <a:ext cx="1584176" cy="407328"/>
          </a:xfrm>
          <a:prstGeom prst="rect">
            <a:avLst/>
          </a:prstGeom>
          <a:ln w="9525" cap="flat" cmpd="sng" algn="ctr">
            <a:solidFill>
              <a:srgbClr val="4F81BD">
                <a:lumMod val="75000"/>
              </a:srgbClr>
            </a:solidFill>
            <a:prstDash val="solid"/>
            <a:round/>
            <a:headEnd type="none" w="med" len="med"/>
            <a:tailEnd type="none" w="med" len="med"/>
          </a:ln>
          <a:extLst>
            <a:ext uri="{53640926-AAD7-44D8-BBD7-CCE9431645EC}">
              <a14:shadowObscured xmlns:a14="http://schemas.microsoft.com/office/drawing/2010/main"/>
            </a:ext>
          </a:extLst>
        </p:spPr>
      </p:pic>
      <p:sp>
        <p:nvSpPr>
          <p:cNvPr id="16" name="Retângulo 15"/>
          <p:cNvSpPr/>
          <p:nvPr/>
        </p:nvSpPr>
        <p:spPr>
          <a:xfrm>
            <a:off x="759142" y="5652120"/>
            <a:ext cx="5406162" cy="2591931"/>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4" name="Retângulo 33"/>
          <p:cNvSpPr/>
          <p:nvPr/>
        </p:nvSpPr>
        <p:spPr>
          <a:xfrm>
            <a:off x="2673196" y="6804248"/>
            <a:ext cx="1584176" cy="407328"/>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8" name="Imagem 37"/>
          <p:cNvPicPr/>
          <p:nvPr/>
        </p:nvPicPr>
        <p:blipFill rotWithShape="1">
          <a:blip r:embed="rId2"/>
          <a:srcRect b="14625"/>
          <a:stretch/>
        </p:blipFill>
        <p:spPr>
          <a:xfrm>
            <a:off x="765264" y="1835696"/>
            <a:ext cx="5400040" cy="3024336"/>
          </a:xfrm>
          <a:prstGeom prst="rect">
            <a:avLst/>
          </a:prstGeom>
        </p:spPr>
      </p:pic>
      <p:pic>
        <p:nvPicPr>
          <p:cNvPr id="21" name="Imagem 20"/>
          <p:cNvPicPr/>
          <p:nvPr/>
        </p:nvPicPr>
        <p:blipFill rotWithShape="1">
          <a:blip r:embed="rId4"/>
          <a:srcRect l="8147" t="10119" r="8638" b="14049"/>
          <a:stretch/>
        </p:blipFill>
        <p:spPr bwMode="auto">
          <a:xfrm>
            <a:off x="1700808" y="2339752"/>
            <a:ext cx="3528392" cy="2065500"/>
          </a:xfrm>
          <a:prstGeom prst="rect">
            <a:avLst/>
          </a:prstGeom>
          <a:ln w="9525" cap="flat" cmpd="sng" algn="ctr">
            <a:solidFill>
              <a:srgbClr val="4F81BD">
                <a:lumMod val="75000"/>
              </a:srgbClr>
            </a:solidFill>
            <a:prstDash val="solid"/>
            <a:round/>
            <a:headEnd type="none" w="med" len="med"/>
            <a:tailEnd type="none" w="med" len="med"/>
          </a:ln>
          <a:extLst>
            <a:ext uri="{53640926-AAD7-44D8-BBD7-CCE9431645EC}">
              <a14:shadowObscured xmlns:a14="http://schemas.microsoft.com/office/drawing/2010/main"/>
            </a:ext>
          </a:extLst>
        </p:spPr>
      </p:pic>
      <p:sp>
        <p:nvSpPr>
          <p:cNvPr id="36" name="Retângulo 35"/>
          <p:cNvSpPr/>
          <p:nvPr/>
        </p:nvSpPr>
        <p:spPr>
          <a:xfrm>
            <a:off x="759142" y="1835696"/>
            <a:ext cx="5406162" cy="3024336"/>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0" name="Retângulo 39"/>
          <p:cNvSpPr/>
          <p:nvPr/>
        </p:nvSpPr>
        <p:spPr>
          <a:xfrm>
            <a:off x="1700808" y="2362484"/>
            <a:ext cx="3528392" cy="2042768"/>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Texto explicativo retangular com cantos arredondados 16"/>
          <p:cNvSpPr/>
          <p:nvPr/>
        </p:nvSpPr>
        <p:spPr>
          <a:xfrm>
            <a:off x="3717032" y="1763688"/>
            <a:ext cx="1624933" cy="792088"/>
          </a:xfrm>
          <a:prstGeom prst="wedgeRoundRectCallout">
            <a:avLst>
              <a:gd name="adj1" fmla="val -83458"/>
              <a:gd name="adj2" fmla="val 46598"/>
              <a:gd name="adj3" fmla="val 16667"/>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pt-BR" sz="900" b="1" dirty="0" smtClean="0">
                <a:solidFill>
                  <a:srgbClr val="FF0000"/>
                </a:solidFill>
              </a:rPr>
              <a:t>Esta opção permite parametrizar a ordenação padrão ou incluir novo assunto para organizar os documentos.</a:t>
            </a:r>
            <a:endParaRPr lang="pt-BR" sz="900" b="1" dirty="0">
              <a:solidFill>
                <a:srgbClr val="FF0000"/>
              </a:solidFill>
            </a:endParaRPr>
          </a:p>
        </p:txBody>
      </p:sp>
      <p:sp>
        <p:nvSpPr>
          <p:cNvPr id="19" name="Texto explicativo retangular com cantos arredondados 18"/>
          <p:cNvSpPr/>
          <p:nvPr/>
        </p:nvSpPr>
        <p:spPr>
          <a:xfrm>
            <a:off x="3897174" y="2627784"/>
            <a:ext cx="1264647" cy="447105"/>
          </a:xfrm>
          <a:prstGeom prst="wedgeRoundRectCallout">
            <a:avLst>
              <a:gd name="adj1" fmla="val -109707"/>
              <a:gd name="adj2" fmla="val -26217"/>
              <a:gd name="adj3" fmla="val 16667"/>
            </a:avLst>
          </a:prstGeom>
          <a:solidFill>
            <a:schemeClr val="accent2">
              <a:lumMod val="20000"/>
              <a:lumOff val="80000"/>
            </a:schemeClr>
          </a:solidFill>
          <a:ln w="19050">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pt-BR" sz="900" b="1" dirty="0" smtClean="0">
                <a:solidFill>
                  <a:srgbClr val="FF0000"/>
                </a:solidFill>
              </a:rPr>
              <a:t>Incluir novo assunto para ordenação dentro do D.O.</a:t>
            </a:r>
            <a:endParaRPr lang="pt-BR" sz="900" b="1" dirty="0">
              <a:solidFill>
                <a:srgbClr val="FF0000"/>
              </a:solidFill>
            </a:endParaRPr>
          </a:p>
        </p:txBody>
      </p:sp>
    </p:spTree>
    <p:extLst>
      <p:ext uri="{BB962C8B-B14F-4D97-AF65-F5344CB8AC3E}">
        <p14:creationId xmlns:p14="http://schemas.microsoft.com/office/powerpoint/2010/main" val="25461111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Diário Oficial</a:t>
            </a:r>
            <a:endParaRPr lang="pt-BR" dirty="0"/>
          </a:p>
        </p:txBody>
      </p:sp>
      <p:sp>
        <p:nvSpPr>
          <p:cNvPr id="3" name="Espaço Reservado para Conteúdo 2"/>
          <p:cNvSpPr>
            <a:spLocks noGrp="1"/>
          </p:cNvSpPr>
          <p:nvPr>
            <p:ph idx="1"/>
          </p:nvPr>
        </p:nvSpPr>
        <p:spPr/>
        <p:txBody>
          <a:bodyPr/>
          <a:lstStyle/>
          <a:p>
            <a:r>
              <a:rPr lang="pt-BR" sz="1400" b="1" dirty="0" smtClean="0"/>
              <a:t>Diário Oficial</a:t>
            </a:r>
          </a:p>
          <a:p>
            <a:pPr lvl="1" algn="just"/>
            <a:r>
              <a:rPr lang="pt-BR" dirty="0" smtClean="0"/>
              <a:t>Depois </a:t>
            </a:r>
            <a:r>
              <a:rPr lang="pt-BR" dirty="0"/>
              <a:t>de gerar o documento de D.O. o sistema exibirá a tela do Word com todos os documentos concatenados e dentro do layout definido pelo </a:t>
            </a:r>
            <a:r>
              <a:rPr lang="pt-BR" dirty="0" smtClean="0"/>
              <a:t>Tribunal de Contas.</a:t>
            </a:r>
            <a:endParaRPr lang="pt-BR" dirty="0"/>
          </a:p>
          <a:p>
            <a:pPr lvl="1" algn="just"/>
            <a:endParaRPr lang="pt-BR" dirty="0"/>
          </a:p>
          <a:p>
            <a:pPr lvl="1" algn="just"/>
            <a:endParaRPr lang="pt-BR" dirty="0"/>
          </a:p>
          <a:p>
            <a:pPr lvl="1" algn="just"/>
            <a:endParaRPr lang="pt-BR" dirty="0"/>
          </a:p>
          <a:p>
            <a:pPr lvl="1" algn="just"/>
            <a:endParaRPr lang="pt-BR" dirty="0"/>
          </a:p>
          <a:p>
            <a:pPr lvl="1" algn="just"/>
            <a:endParaRPr lang="pt-BR" dirty="0"/>
          </a:p>
          <a:p>
            <a:pPr lvl="1" algn="just"/>
            <a:endParaRPr lang="pt-BR" dirty="0"/>
          </a:p>
          <a:p>
            <a:pPr marL="216000" lvl="1" indent="0" algn="ctr">
              <a:buNone/>
            </a:pPr>
            <a:endParaRPr lang="pt-BR" b="1" i="1" dirty="0">
              <a:solidFill>
                <a:srgbClr val="5C8E26"/>
              </a:solidFill>
            </a:endParaRPr>
          </a:p>
        </p:txBody>
      </p:sp>
      <p:sp>
        <p:nvSpPr>
          <p:cNvPr id="4" name="Espaço Reservado para Número de Slide 3"/>
          <p:cNvSpPr>
            <a:spLocks noGrp="1"/>
          </p:cNvSpPr>
          <p:nvPr>
            <p:ph type="sldNum" sz="quarter" idx="12"/>
          </p:nvPr>
        </p:nvSpPr>
        <p:spPr/>
        <p:txBody>
          <a:bodyPr/>
          <a:lstStyle/>
          <a:p>
            <a:fld id="{3BE26D6F-0DF4-434B-8C42-6B387AD159A9}" type="slidenum">
              <a:rPr lang="pt-BR" smtClean="0"/>
              <a:pPr/>
              <a:t>46</a:t>
            </a:fld>
            <a:endParaRPr lang="pt-BR"/>
          </a:p>
        </p:txBody>
      </p:sp>
      <p:sp>
        <p:nvSpPr>
          <p:cNvPr id="22" name="Rectangle 22"/>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23" name="Rectangle 23"/>
          <p:cNvSpPr>
            <a:spLocks noChangeArrowheads="1"/>
          </p:cNvSpPr>
          <p:nvPr/>
        </p:nvSpPr>
        <p:spPr bwMode="auto">
          <a:xfrm>
            <a:off x="0" y="45720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24" name="Rectangle 26"/>
          <p:cNvSpPr>
            <a:spLocks noChangeArrowheads="1"/>
          </p:cNvSpPr>
          <p:nvPr/>
        </p:nvSpPr>
        <p:spPr bwMode="auto">
          <a:xfrm>
            <a:off x="152400" y="15240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25" name="Rectangle 27"/>
          <p:cNvSpPr>
            <a:spLocks noChangeArrowheads="1"/>
          </p:cNvSpPr>
          <p:nvPr/>
        </p:nvSpPr>
        <p:spPr bwMode="auto">
          <a:xfrm>
            <a:off x="152400" y="60960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26" name="Rectangle 34"/>
          <p:cNvSpPr>
            <a:spLocks noChangeArrowheads="1"/>
          </p:cNvSpPr>
          <p:nvPr/>
        </p:nvSpPr>
        <p:spPr bwMode="auto">
          <a:xfrm>
            <a:off x="304800" y="30480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27" name="Rectangle 35"/>
          <p:cNvSpPr>
            <a:spLocks noChangeArrowheads="1"/>
          </p:cNvSpPr>
          <p:nvPr/>
        </p:nvSpPr>
        <p:spPr bwMode="auto">
          <a:xfrm>
            <a:off x="304800" y="76200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5" name="Rectangle 2"/>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6" name="Rectangle 4"/>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pic>
        <p:nvPicPr>
          <p:cNvPr id="15" name="Imagem 14"/>
          <p:cNvPicPr/>
          <p:nvPr/>
        </p:nvPicPr>
        <p:blipFill>
          <a:blip r:embed="rId2" cstate="print"/>
          <a:stretch>
            <a:fillRect/>
          </a:stretch>
        </p:blipFill>
        <p:spPr>
          <a:xfrm>
            <a:off x="697190" y="1835696"/>
            <a:ext cx="5612130" cy="3016250"/>
          </a:xfrm>
          <a:prstGeom prst="rect">
            <a:avLst/>
          </a:prstGeom>
          <a:ln>
            <a:solidFill>
              <a:schemeClr val="bg1">
                <a:lumMod val="85000"/>
              </a:schemeClr>
            </a:solidFill>
          </a:ln>
        </p:spPr>
      </p:pic>
    </p:spTree>
    <p:extLst>
      <p:ext uri="{BB962C8B-B14F-4D97-AF65-F5344CB8AC3E}">
        <p14:creationId xmlns:p14="http://schemas.microsoft.com/office/powerpoint/2010/main" val="50229849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Plenário</a:t>
            </a:r>
            <a:endParaRPr lang="pt-BR" dirty="0"/>
          </a:p>
        </p:txBody>
      </p:sp>
      <p:sp>
        <p:nvSpPr>
          <p:cNvPr id="3" name="Espaço Reservado para Conteúdo 2"/>
          <p:cNvSpPr>
            <a:spLocks noGrp="1"/>
          </p:cNvSpPr>
          <p:nvPr>
            <p:ph idx="1"/>
          </p:nvPr>
        </p:nvSpPr>
        <p:spPr>
          <a:xfrm>
            <a:off x="166327" y="862858"/>
            <a:ext cx="6597352" cy="8101630"/>
          </a:xfrm>
        </p:spPr>
        <p:txBody>
          <a:bodyPr/>
          <a:lstStyle/>
          <a:p>
            <a:pPr marL="171450" indent="-171450">
              <a:buClr>
                <a:srgbClr val="679E2A"/>
              </a:buClr>
              <a:buFont typeface="Wingdings" panose="05000000000000000000" pitchFamily="2" charset="2"/>
              <a:buChar char="ü"/>
            </a:pPr>
            <a:endParaRPr lang="pt-BR" sz="1000" dirty="0" smtClean="0">
              <a:effectLst>
                <a:outerShdw blurRad="53975" dist="22860" dir="5400000" algn="tl" rotWithShape="0">
                  <a:srgbClr val="000000">
                    <a:alpha val="4000"/>
                  </a:srgbClr>
                </a:outerShdw>
              </a:effectLst>
            </a:endParaRPr>
          </a:p>
          <a:p>
            <a:pPr marL="171450" indent="-171450">
              <a:buClr>
                <a:srgbClr val="679E2A"/>
              </a:buClr>
              <a:buFont typeface="Wingdings" panose="05000000000000000000" pitchFamily="2" charset="2"/>
              <a:buChar char="ü"/>
            </a:pPr>
            <a:r>
              <a:rPr lang="pt-BR" sz="1000" dirty="0" smtClean="0">
                <a:effectLst>
                  <a:outerShdw blurRad="53975" dist="22860" dir="5400000" algn="tl" rotWithShape="0">
                    <a:srgbClr val="000000">
                      <a:alpha val="4000"/>
                    </a:srgbClr>
                  </a:outerShdw>
                </a:effectLst>
              </a:rPr>
              <a:t>O módulo </a:t>
            </a:r>
            <a:r>
              <a:rPr lang="pt-BR" sz="1000" b="1" dirty="0" smtClean="0">
                <a:effectLst>
                  <a:outerShdw blurRad="53975" dist="22860" dir="5400000" algn="tl" rotWithShape="0">
                    <a:srgbClr val="000000">
                      <a:alpha val="4000"/>
                    </a:srgbClr>
                  </a:outerShdw>
                </a:effectLst>
              </a:rPr>
              <a:t>PLENÁRIO</a:t>
            </a:r>
            <a:r>
              <a:rPr lang="pt-BR" sz="1000" dirty="0" smtClean="0">
                <a:effectLst>
                  <a:outerShdw blurRad="53975" dist="22860" dir="5400000" algn="tl" rotWithShape="0">
                    <a:srgbClr val="000000">
                      <a:alpha val="4000"/>
                    </a:srgbClr>
                  </a:outerShdw>
                </a:effectLst>
              </a:rPr>
              <a:t> é utilizado por Participantes para acompanhamento das SESSÕES.</a:t>
            </a:r>
          </a:p>
          <a:p>
            <a:pPr marL="171450" indent="-171450">
              <a:buClr>
                <a:srgbClr val="679E2A"/>
              </a:buClr>
              <a:buFont typeface="Wingdings" panose="05000000000000000000" pitchFamily="2" charset="2"/>
              <a:buChar char="ü"/>
            </a:pPr>
            <a:r>
              <a:rPr lang="pt-BR" sz="1000" dirty="0" smtClean="0">
                <a:effectLst>
                  <a:outerShdw blurRad="53975" dist="22860" dir="5400000" algn="tl" rotWithShape="0">
                    <a:srgbClr val="000000">
                      <a:alpha val="4000"/>
                    </a:srgbClr>
                  </a:outerShdw>
                </a:effectLst>
              </a:rPr>
              <a:t>Na </a:t>
            </a:r>
            <a:r>
              <a:rPr lang="pt-BR" sz="1000" dirty="0">
                <a:effectLst>
                  <a:outerShdw blurRad="53975" dist="22860" dir="5400000" algn="tl" rotWithShape="0">
                    <a:srgbClr val="000000">
                      <a:alpha val="4000"/>
                    </a:srgbClr>
                  </a:outerShdw>
                </a:effectLst>
              </a:rPr>
              <a:t>sessão escolhida, </a:t>
            </a:r>
            <a:r>
              <a:rPr lang="pt-BR" sz="1000" dirty="0" smtClean="0">
                <a:effectLst>
                  <a:outerShdw blurRad="53975" dist="22860" dir="5400000" algn="tl" rotWithShape="0">
                    <a:srgbClr val="000000">
                      <a:alpha val="4000"/>
                    </a:srgbClr>
                  </a:outerShdw>
                </a:effectLst>
              </a:rPr>
              <a:t>serão </a:t>
            </a:r>
            <a:r>
              <a:rPr lang="pt-BR" sz="1000" dirty="0">
                <a:effectLst>
                  <a:outerShdw blurRad="53975" dist="22860" dir="5400000" algn="tl" rotWithShape="0">
                    <a:srgbClr val="000000">
                      <a:alpha val="4000"/>
                    </a:srgbClr>
                  </a:outerShdw>
                </a:effectLst>
              </a:rPr>
              <a:t>apresentados  os participantes com seus respectivos processos. </a:t>
            </a:r>
            <a:r>
              <a:rPr lang="pt-BR" sz="1000" dirty="0" smtClean="0"/>
              <a:t>Para utilização  do módulo deve-se primeiramente clicar na aba PLENÁRIO, em seguida,  selecionar  a pauta escolhida para visualização, seguem orientações abaixo: </a:t>
            </a:r>
          </a:p>
          <a:p>
            <a:pPr marL="171450" indent="-171450">
              <a:buClr>
                <a:srgbClr val="679E2A"/>
              </a:buClr>
              <a:buFont typeface="Wingdings" panose="05000000000000000000" pitchFamily="2" charset="2"/>
              <a:buChar char="ü"/>
            </a:pPr>
            <a:endParaRPr lang="pt-BR" sz="1000" dirty="0"/>
          </a:p>
          <a:p>
            <a:pPr marL="171450" indent="-171450">
              <a:buClr>
                <a:srgbClr val="679E2A"/>
              </a:buClr>
              <a:buFont typeface="Wingdings" panose="05000000000000000000" pitchFamily="2" charset="2"/>
              <a:buChar char="ü"/>
            </a:pPr>
            <a:endParaRPr lang="pt-BR" sz="1000" dirty="0" smtClean="0"/>
          </a:p>
          <a:p>
            <a:pPr marL="0" indent="0">
              <a:buClr>
                <a:srgbClr val="679E2A"/>
              </a:buClr>
            </a:pPr>
            <a:endParaRPr lang="pt-BR" sz="1000" dirty="0" smtClean="0"/>
          </a:p>
          <a:p>
            <a:pPr marL="0" indent="0">
              <a:buClr>
                <a:srgbClr val="679E2A"/>
              </a:buClr>
            </a:pPr>
            <a:endParaRPr lang="pt-BR" sz="1000" dirty="0" smtClean="0"/>
          </a:p>
          <a:p>
            <a:pPr marL="171450" indent="-171450">
              <a:buClr>
                <a:srgbClr val="679E2A"/>
              </a:buClr>
              <a:buFont typeface="Wingdings" panose="05000000000000000000" pitchFamily="2" charset="2"/>
              <a:buChar char="ü"/>
            </a:pPr>
            <a:endParaRPr lang="pt-BR" sz="1000" dirty="0"/>
          </a:p>
          <a:p>
            <a:pPr marL="171450" indent="-171450">
              <a:buClr>
                <a:srgbClr val="679E2A"/>
              </a:buClr>
              <a:buFont typeface="Wingdings" panose="05000000000000000000" pitchFamily="2" charset="2"/>
              <a:buChar char="ü"/>
            </a:pPr>
            <a:endParaRPr lang="pt-BR" sz="1000" dirty="0" smtClean="0"/>
          </a:p>
          <a:p>
            <a:pPr marL="0" indent="0">
              <a:buClr>
                <a:srgbClr val="679E2A"/>
              </a:buClr>
            </a:pPr>
            <a:endParaRPr lang="pt-BR" sz="1000" dirty="0"/>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endParaRPr lang="pt-BR" sz="1000" dirty="0" smtClean="0"/>
          </a:p>
          <a:p>
            <a:pPr marL="0" indent="0">
              <a:buClr>
                <a:srgbClr val="679E2A"/>
              </a:buClr>
            </a:pPr>
            <a:endParaRPr lang="pt-BR" sz="1000" dirty="0"/>
          </a:p>
          <a:p>
            <a:pPr marL="0" indent="0">
              <a:buClr>
                <a:srgbClr val="679E2A"/>
              </a:buClr>
            </a:pPr>
            <a:endParaRPr lang="pt-BR" sz="1000" dirty="0"/>
          </a:p>
        </p:txBody>
      </p:sp>
      <p:sp>
        <p:nvSpPr>
          <p:cNvPr id="4" name="Espaço Reservado para Número de Slide 3"/>
          <p:cNvSpPr>
            <a:spLocks noGrp="1"/>
          </p:cNvSpPr>
          <p:nvPr>
            <p:ph type="sldNum" sz="quarter" idx="12"/>
          </p:nvPr>
        </p:nvSpPr>
        <p:spPr/>
        <p:txBody>
          <a:bodyPr/>
          <a:lstStyle/>
          <a:p>
            <a:fld id="{3BE26D6F-0DF4-434B-8C42-6B387AD159A9}" type="slidenum">
              <a:rPr lang="pt-BR" smtClean="0"/>
              <a:pPr/>
              <a:t>47</a:t>
            </a:fld>
            <a:endParaRPr lang="pt-BR"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647" y="2382644"/>
            <a:ext cx="6408713" cy="15412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tângulo 4"/>
          <p:cNvSpPr/>
          <p:nvPr/>
        </p:nvSpPr>
        <p:spPr>
          <a:xfrm>
            <a:off x="260647" y="2382644"/>
            <a:ext cx="6408713" cy="1541284"/>
          </a:xfrm>
          <a:prstGeom prst="rect">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p:cNvSpPr/>
          <p:nvPr/>
        </p:nvSpPr>
        <p:spPr>
          <a:xfrm>
            <a:off x="4149080" y="2627784"/>
            <a:ext cx="936104"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Seta para baixo 6"/>
          <p:cNvSpPr/>
          <p:nvPr/>
        </p:nvSpPr>
        <p:spPr>
          <a:xfrm>
            <a:off x="4731940" y="2080836"/>
            <a:ext cx="209228" cy="33092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4" name="Imagem 13"/>
          <p:cNvPicPr/>
          <p:nvPr/>
        </p:nvPicPr>
        <p:blipFill rotWithShape="1">
          <a:blip r:embed="rId3"/>
          <a:srcRect t="2557"/>
          <a:stretch/>
        </p:blipFill>
        <p:spPr bwMode="auto">
          <a:xfrm>
            <a:off x="404664" y="4499992"/>
            <a:ext cx="5904656" cy="3785997"/>
          </a:xfrm>
          <a:prstGeom prst="rect">
            <a:avLst/>
          </a:prstGeom>
          <a:ln>
            <a:noFill/>
          </a:ln>
          <a:extLst>
            <a:ext uri="{53640926-AAD7-44D8-BBD7-CCE9431645EC}">
              <a14:shadowObscured xmlns:a14="http://schemas.microsoft.com/office/drawing/2010/main"/>
            </a:ext>
          </a:extLst>
        </p:spPr>
      </p:pic>
      <p:sp>
        <p:nvSpPr>
          <p:cNvPr id="8" name="Retângulo 7"/>
          <p:cNvSpPr/>
          <p:nvPr/>
        </p:nvSpPr>
        <p:spPr>
          <a:xfrm>
            <a:off x="404664" y="4499992"/>
            <a:ext cx="5904656" cy="3744416"/>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Texto explicativo retangular com cantos arredondados 18"/>
          <p:cNvSpPr/>
          <p:nvPr/>
        </p:nvSpPr>
        <p:spPr>
          <a:xfrm>
            <a:off x="3075781" y="6228184"/>
            <a:ext cx="1764196" cy="576064"/>
          </a:xfrm>
          <a:prstGeom prst="wedgeRoundRectCallout">
            <a:avLst>
              <a:gd name="adj1" fmla="val -70253"/>
              <a:gd name="adj2" fmla="val 28773"/>
              <a:gd name="adj3" fmla="val 16667"/>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pt-BR" sz="900" b="1" dirty="0" smtClean="0">
                <a:solidFill>
                  <a:srgbClr val="FF0000"/>
                </a:solidFill>
              </a:rPr>
              <a:t>Clicar duas vezes sobre a Pauta que será acompanhada pelo PARTICIPANTE.</a:t>
            </a:r>
            <a:endParaRPr lang="pt-BR" sz="900" b="1" dirty="0">
              <a:solidFill>
                <a:srgbClr val="FF0000"/>
              </a:solidFill>
            </a:endParaRPr>
          </a:p>
        </p:txBody>
      </p:sp>
      <p:sp>
        <p:nvSpPr>
          <p:cNvPr id="21" name="Texto explicativo retangular com cantos arredondados 20"/>
          <p:cNvSpPr/>
          <p:nvPr/>
        </p:nvSpPr>
        <p:spPr>
          <a:xfrm>
            <a:off x="1474093" y="8069965"/>
            <a:ext cx="2232248" cy="432048"/>
          </a:xfrm>
          <a:prstGeom prst="wedgeRoundRectCallout">
            <a:avLst>
              <a:gd name="adj1" fmla="val -60142"/>
              <a:gd name="adj2" fmla="val -85506"/>
              <a:gd name="adj3" fmla="val 16667"/>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900" b="1" dirty="0" smtClean="0">
                <a:solidFill>
                  <a:srgbClr val="FF0000"/>
                </a:solidFill>
              </a:rPr>
              <a:t>SAIR para retornar à Mesa de trabalho.  </a:t>
            </a:r>
            <a:endParaRPr lang="pt-BR" sz="900" b="1" dirty="0">
              <a:solidFill>
                <a:srgbClr val="FF0000"/>
              </a:solidFill>
            </a:endParaRPr>
          </a:p>
        </p:txBody>
      </p:sp>
      <p:sp>
        <p:nvSpPr>
          <p:cNvPr id="18" name="Texto explicativo retangular com cantos arredondados 17"/>
          <p:cNvSpPr/>
          <p:nvPr/>
        </p:nvSpPr>
        <p:spPr>
          <a:xfrm>
            <a:off x="3706341" y="4574682"/>
            <a:ext cx="2340260" cy="581429"/>
          </a:xfrm>
          <a:prstGeom prst="wedgeRoundRectCallout">
            <a:avLst>
              <a:gd name="adj1" fmla="val -50503"/>
              <a:gd name="adj2" fmla="val 158985"/>
              <a:gd name="adj3" fmla="val 16667"/>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pt-BR" sz="900" b="1" dirty="0" smtClean="0">
              <a:solidFill>
                <a:srgbClr val="FF0000"/>
              </a:solidFill>
            </a:endParaRPr>
          </a:p>
          <a:p>
            <a:pPr lvl="0"/>
            <a:r>
              <a:rPr lang="pt-BR" sz="900" b="1" dirty="0" smtClean="0">
                <a:solidFill>
                  <a:srgbClr val="FF0000"/>
                </a:solidFill>
              </a:rPr>
              <a:t>Filtros para localizar a pauta: NÚMERO DA PAUTA, TIPO DA SESSÃO E OU DATA.</a:t>
            </a:r>
          </a:p>
          <a:p>
            <a:endParaRPr lang="pt-BR" sz="900" b="1" dirty="0">
              <a:solidFill>
                <a:srgbClr val="FF0000"/>
              </a:solidFill>
            </a:endParaRPr>
          </a:p>
        </p:txBody>
      </p:sp>
    </p:spTree>
    <p:extLst>
      <p:ext uri="{BB962C8B-B14F-4D97-AF65-F5344CB8AC3E}">
        <p14:creationId xmlns:p14="http://schemas.microsoft.com/office/powerpoint/2010/main" val="73365700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Plenário</a:t>
            </a:r>
            <a:endParaRPr lang="pt-BR" dirty="0"/>
          </a:p>
        </p:txBody>
      </p:sp>
      <p:sp>
        <p:nvSpPr>
          <p:cNvPr id="3" name="Espaço Reservado para Conteúdo 2"/>
          <p:cNvSpPr>
            <a:spLocks noGrp="1"/>
          </p:cNvSpPr>
          <p:nvPr>
            <p:ph idx="1"/>
          </p:nvPr>
        </p:nvSpPr>
        <p:spPr>
          <a:xfrm>
            <a:off x="130163" y="827584"/>
            <a:ext cx="6597352" cy="8136904"/>
          </a:xfrm>
          <a:ln>
            <a:solidFill>
              <a:schemeClr val="bg1"/>
            </a:solidFill>
          </a:ln>
        </p:spPr>
        <p:txBody>
          <a:bodyPr/>
          <a:lstStyle/>
          <a:p>
            <a:pPr marL="0" indent="0">
              <a:buClr>
                <a:srgbClr val="679E2A"/>
              </a:buClr>
            </a:pPr>
            <a:endParaRPr lang="pt-BR" sz="1000" b="1" dirty="0" smtClean="0"/>
          </a:p>
          <a:p>
            <a:pPr marL="171450" indent="-171450">
              <a:buClr>
                <a:srgbClr val="679E2A"/>
              </a:buClr>
              <a:buFont typeface="Wingdings" panose="05000000000000000000" pitchFamily="2" charset="2"/>
              <a:buChar char="ü"/>
            </a:pPr>
            <a:r>
              <a:rPr lang="pt-BR" sz="1000" dirty="0" smtClean="0"/>
              <a:t>Ao selecionar a Sessão, o sistema apresentará as  informações  correspondentes àquela Sessão, trazendo os nomes dos participantes,  suas respectivas fotos  e as quantidades de processos de cada um, bem como os documentos existentes nos processos e os resumos. Sendo possível gerar arquivo de </a:t>
            </a:r>
            <a:r>
              <a:rPr lang="pt-BR" sz="1000" b="1" dirty="0" smtClean="0"/>
              <a:t>Acórdãos</a:t>
            </a:r>
            <a:r>
              <a:rPr lang="pt-BR" sz="1000" dirty="0" smtClean="0"/>
              <a:t> e ou de </a:t>
            </a:r>
            <a:r>
              <a:rPr lang="pt-BR" sz="1000" b="1" dirty="0" smtClean="0"/>
              <a:t>Decisões Monocráticas</a:t>
            </a:r>
            <a:r>
              <a:rPr lang="pt-BR" sz="1000" dirty="0" smtClean="0"/>
              <a:t>.  </a:t>
            </a:r>
            <a:endParaRPr lang="pt-BR" sz="1000" b="1" dirty="0"/>
          </a:p>
          <a:p>
            <a:pPr marL="0" indent="0">
              <a:buClr>
                <a:srgbClr val="679E2A"/>
              </a:buClr>
            </a:pPr>
            <a:endParaRPr lang="pt-BR" sz="1000" b="1" dirty="0" smtClean="0"/>
          </a:p>
          <a:p>
            <a:pPr marL="0" indent="0">
              <a:buClr>
                <a:srgbClr val="679E2A"/>
              </a:buClr>
            </a:pPr>
            <a:r>
              <a:rPr lang="pt-BR" sz="1000" b="1" dirty="0" smtClean="0"/>
              <a:t> </a:t>
            </a:r>
          </a:p>
          <a:p>
            <a:pPr marL="171450" indent="-171450">
              <a:buClr>
                <a:srgbClr val="679E2A"/>
              </a:buClr>
              <a:buFont typeface="Wingdings" panose="05000000000000000000" pitchFamily="2" charset="2"/>
              <a:buChar char="ü"/>
            </a:pPr>
            <a:endParaRPr lang="pt-BR" sz="1000" b="1" dirty="0" smtClean="0"/>
          </a:p>
          <a:p>
            <a:pPr marL="171450" indent="-171450">
              <a:buClr>
                <a:srgbClr val="679E2A"/>
              </a:buClr>
              <a:buFont typeface="Wingdings" panose="05000000000000000000" pitchFamily="2" charset="2"/>
              <a:buChar char="ü"/>
            </a:pPr>
            <a:endParaRPr lang="pt-BR" sz="1000" b="1" dirty="0" smtClean="0"/>
          </a:p>
          <a:p>
            <a:pPr marL="0" indent="0">
              <a:buClr>
                <a:srgbClr val="679E2A"/>
              </a:buClr>
            </a:pPr>
            <a:endParaRPr lang="pt-BR" sz="1000" dirty="0"/>
          </a:p>
          <a:p>
            <a:pPr marL="171450" indent="-171450">
              <a:buClr>
                <a:srgbClr val="679E2A"/>
              </a:buClr>
              <a:buFont typeface="Wingdings" panose="05000000000000000000" pitchFamily="2" charset="2"/>
              <a:buChar char="ü"/>
            </a:pPr>
            <a:endParaRPr lang="pt-BR" sz="1000" dirty="0"/>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endParaRPr lang="pt-BR" sz="1000" dirty="0"/>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endParaRPr lang="pt-BR" sz="1000" dirty="0"/>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endParaRPr lang="pt-BR" sz="1000" dirty="0"/>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endParaRPr lang="pt-BR" sz="1000" dirty="0"/>
          </a:p>
          <a:p>
            <a:pPr marL="171450" indent="-171450">
              <a:buClr>
                <a:srgbClr val="679E2A"/>
              </a:buClr>
              <a:buFont typeface="Wingdings" panose="05000000000000000000" pitchFamily="2" charset="2"/>
              <a:buChar char="ü"/>
            </a:pPr>
            <a:endParaRPr lang="pt-BR" sz="1000" dirty="0" smtClean="0"/>
          </a:p>
          <a:p>
            <a:pPr marL="0" indent="0">
              <a:buClr>
                <a:srgbClr val="679E2A"/>
              </a:buClr>
            </a:pPr>
            <a:endParaRPr lang="pt-BR" sz="1000" dirty="0" smtClean="0"/>
          </a:p>
          <a:p>
            <a:pPr marL="0" indent="0">
              <a:buClr>
                <a:srgbClr val="679E2A"/>
              </a:buClr>
            </a:pPr>
            <a:endParaRPr lang="pt-BR" sz="1000" dirty="0" smtClean="0"/>
          </a:p>
          <a:p>
            <a:pPr marL="171450" indent="-171450">
              <a:buClr>
                <a:srgbClr val="679E2A"/>
              </a:buClr>
              <a:buFont typeface="Wingdings" panose="05000000000000000000" pitchFamily="2" charset="2"/>
              <a:buChar char="ü"/>
            </a:pPr>
            <a:endParaRPr lang="pt-BR" sz="1000" dirty="0"/>
          </a:p>
          <a:p>
            <a:pPr marL="0" indent="0">
              <a:buClr>
                <a:srgbClr val="679E2A"/>
              </a:buClr>
            </a:pPr>
            <a:endParaRPr lang="pt-BR" sz="1000" dirty="0" smtClean="0"/>
          </a:p>
          <a:p>
            <a:pPr marL="0" indent="0">
              <a:buClr>
                <a:srgbClr val="679E2A"/>
              </a:buClr>
            </a:pPr>
            <a:endParaRPr lang="pt-BR" sz="1000" dirty="0"/>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endParaRPr lang="pt-BR" sz="1000" dirty="0"/>
          </a:p>
        </p:txBody>
      </p:sp>
      <p:sp>
        <p:nvSpPr>
          <p:cNvPr id="4" name="Espaço Reservado para Número de Slide 3"/>
          <p:cNvSpPr>
            <a:spLocks noGrp="1"/>
          </p:cNvSpPr>
          <p:nvPr>
            <p:ph type="sldNum" sz="quarter" idx="12"/>
          </p:nvPr>
        </p:nvSpPr>
        <p:spPr/>
        <p:txBody>
          <a:bodyPr/>
          <a:lstStyle/>
          <a:p>
            <a:fld id="{3BE26D6F-0DF4-434B-8C42-6B387AD159A9}" type="slidenum">
              <a:rPr lang="pt-BR" smtClean="0"/>
              <a:pPr/>
              <a:t>48</a:t>
            </a:fld>
            <a:endParaRPr lang="pt-BR" dirty="0"/>
          </a:p>
        </p:txBody>
      </p:sp>
      <p:pic>
        <p:nvPicPr>
          <p:cNvPr id="15" name="Imagem 14"/>
          <p:cNvPicPr/>
          <p:nvPr/>
        </p:nvPicPr>
        <p:blipFill rotWithShape="1">
          <a:blip r:embed="rId2">
            <a:extLst>
              <a:ext uri="{28A0092B-C50C-407E-A947-70E740481C1C}">
                <a14:useLocalDpi xmlns:a14="http://schemas.microsoft.com/office/drawing/2010/main" val="0"/>
              </a:ext>
            </a:extLst>
          </a:blip>
          <a:srcRect t="2273"/>
          <a:stretch/>
        </p:blipFill>
        <p:spPr bwMode="auto">
          <a:xfrm>
            <a:off x="260648" y="2411760"/>
            <a:ext cx="6408712" cy="3960440"/>
          </a:xfrm>
          <a:prstGeom prst="rect">
            <a:avLst/>
          </a:prstGeom>
          <a:noFill/>
          <a:ln>
            <a:noFill/>
          </a:ln>
          <a:extLst>
            <a:ext uri="{53640926-AAD7-44D8-BBD7-CCE9431645EC}">
              <a14:shadowObscured xmlns:a14="http://schemas.microsoft.com/office/drawing/2010/main"/>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664" y="3059832"/>
            <a:ext cx="5721997" cy="2788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tângulo 4"/>
          <p:cNvSpPr/>
          <p:nvPr/>
        </p:nvSpPr>
        <p:spPr>
          <a:xfrm>
            <a:off x="260648" y="2411760"/>
            <a:ext cx="6408712" cy="396044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exto explicativo retangular com cantos arredondados 15"/>
          <p:cNvSpPr/>
          <p:nvPr/>
        </p:nvSpPr>
        <p:spPr>
          <a:xfrm>
            <a:off x="2883793" y="3490763"/>
            <a:ext cx="2595736" cy="983333"/>
          </a:xfrm>
          <a:prstGeom prst="wedgeRoundRectCallout">
            <a:avLst>
              <a:gd name="adj1" fmla="val -71168"/>
              <a:gd name="adj2" fmla="val -24521"/>
              <a:gd name="adj3" fmla="val 16667"/>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pt-BR" sz="1000" b="1" dirty="0" smtClean="0">
                <a:solidFill>
                  <a:srgbClr val="FF0000"/>
                </a:solidFill>
              </a:rPr>
              <a:t>Para o PARTICIPANTE UM  na Sessão selecionada, estão designados dois processos. Clicar sobre a imagem do participante para visualização dos detalhes dos processos.</a:t>
            </a:r>
            <a:endParaRPr lang="pt-BR" sz="1000" b="1" dirty="0">
              <a:solidFill>
                <a:srgbClr val="FF0000"/>
              </a:solidFill>
            </a:endParaRPr>
          </a:p>
        </p:txBody>
      </p:sp>
      <p:sp>
        <p:nvSpPr>
          <p:cNvPr id="6" name="Retângulo 5"/>
          <p:cNvSpPr/>
          <p:nvPr/>
        </p:nvSpPr>
        <p:spPr>
          <a:xfrm>
            <a:off x="548680" y="2807804"/>
            <a:ext cx="2094656"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Texto explicativo retangular com cantos arredondados 12"/>
          <p:cNvSpPr/>
          <p:nvPr/>
        </p:nvSpPr>
        <p:spPr>
          <a:xfrm>
            <a:off x="3265662" y="2123728"/>
            <a:ext cx="2031108" cy="360040"/>
          </a:xfrm>
          <a:prstGeom prst="wedgeRoundRectCallout">
            <a:avLst>
              <a:gd name="adj1" fmla="val -50050"/>
              <a:gd name="adj2" fmla="val 145945"/>
              <a:gd name="adj3" fmla="val 16667"/>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pt-BR" sz="900" b="1" dirty="0" smtClean="0">
                <a:solidFill>
                  <a:srgbClr val="FF0000"/>
                </a:solidFill>
              </a:rPr>
              <a:t>Informações da Sessão selecionada.</a:t>
            </a:r>
            <a:endParaRPr lang="pt-BR" sz="900" b="1" dirty="0">
              <a:solidFill>
                <a:srgbClr val="FF0000"/>
              </a:solidFill>
            </a:endParaRPr>
          </a:p>
        </p:txBody>
      </p:sp>
      <p:sp>
        <p:nvSpPr>
          <p:cNvPr id="17" name="Texto explicativo retangular com cantos arredondados 16"/>
          <p:cNvSpPr/>
          <p:nvPr/>
        </p:nvSpPr>
        <p:spPr>
          <a:xfrm>
            <a:off x="2492896" y="5847852"/>
            <a:ext cx="2664296" cy="409713"/>
          </a:xfrm>
          <a:prstGeom prst="wedgeRoundRectCallout">
            <a:avLst>
              <a:gd name="adj1" fmla="val -61288"/>
              <a:gd name="adj2" fmla="val -1287"/>
              <a:gd name="adj3" fmla="val 16667"/>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pt-BR" sz="1000" b="1" dirty="0" smtClean="0">
                <a:solidFill>
                  <a:srgbClr val="FF0000"/>
                </a:solidFill>
              </a:rPr>
              <a:t>Retornar ao menu das Sessões cadastradas. </a:t>
            </a:r>
            <a:endParaRPr lang="pt-BR" sz="1000" b="1" dirty="0">
              <a:solidFill>
                <a:srgbClr val="FF0000"/>
              </a:solidFill>
            </a:endParaRPr>
          </a:p>
        </p:txBody>
      </p:sp>
    </p:spTree>
    <p:extLst>
      <p:ext uri="{BB962C8B-B14F-4D97-AF65-F5344CB8AC3E}">
        <p14:creationId xmlns:p14="http://schemas.microsoft.com/office/powerpoint/2010/main" val="320344756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Plenário</a:t>
            </a:r>
            <a:endParaRPr lang="pt-BR" dirty="0"/>
          </a:p>
        </p:txBody>
      </p:sp>
      <p:sp>
        <p:nvSpPr>
          <p:cNvPr id="3" name="Espaço Reservado para Conteúdo 2"/>
          <p:cNvSpPr>
            <a:spLocks noGrp="1"/>
          </p:cNvSpPr>
          <p:nvPr>
            <p:ph idx="1"/>
          </p:nvPr>
        </p:nvSpPr>
        <p:spPr>
          <a:xfrm>
            <a:off x="116632" y="899592"/>
            <a:ext cx="6597352" cy="8064896"/>
          </a:xfrm>
        </p:spPr>
        <p:txBody>
          <a:bodyPr/>
          <a:lstStyle/>
          <a:p>
            <a:pPr>
              <a:buClr>
                <a:srgbClr val="92D050"/>
              </a:buClr>
              <a:buFont typeface="Wingdings" panose="05000000000000000000" pitchFamily="2" charset="2"/>
              <a:buChar char="ü"/>
            </a:pPr>
            <a:r>
              <a:rPr lang="pt-BR" sz="1400" b="1" dirty="0" smtClean="0"/>
              <a:t> </a:t>
            </a:r>
            <a:r>
              <a:rPr lang="pt-BR" sz="1000" dirty="0" smtClean="0"/>
              <a:t>Ao clicar no </a:t>
            </a:r>
            <a:r>
              <a:rPr lang="pt-BR" sz="1000" b="1" dirty="0" smtClean="0"/>
              <a:t>PARTICIPANTE UM</a:t>
            </a:r>
            <a:r>
              <a:rPr lang="pt-BR" sz="1000" dirty="0" smtClean="0"/>
              <a:t>, o sistema apresenta os detalhes dos processos da SESSÃO incluindo os atos produzidos.  Também é possível através dessa tela:  ANEXAR RESUMO, ABRIR RESUMO, GERAR ARQUIVO DE ACÓRDÃOS E GERAR ARQUIVO DE DECISÕES MONOCRÁTICAS</a:t>
            </a:r>
          </a:p>
          <a:p>
            <a:pPr algn="ctr"/>
            <a:endParaRPr lang="pt-BR" sz="1400" b="1" dirty="0" smtClean="0"/>
          </a:p>
          <a:p>
            <a:pPr marL="0" indent="0">
              <a:buClr>
                <a:srgbClr val="679E2A"/>
              </a:buClr>
            </a:pPr>
            <a:endParaRPr lang="pt-BR" sz="1000" b="1" dirty="0" smtClean="0"/>
          </a:p>
          <a:p>
            <a:pPr marL="0" indent="0">
              <a:buClr>
                <a:srgbClr val="679E2A"/>
              </a:buClr>
            </a:pPr>
            <a:endParaRPr lang="pt-BR" sz="1000" b="1" dirty="0" smtClean="0"/>
          </a:p>
          <a:p>
            <a:pPr marL="0" indent="0">
              <a:buClr>
                <a:srgbClr val="679E2A"/>
              </a:buClr>
            </a:pPr>
            <a:endParaRPr lang="pt-BR" sz="1000" b="1" dirty="0" smtClean="0"/>
          </a:p>
          <a:p>
            <a:pPr marL="0" indent="0">
              <a:buClr>
                <a:srgbClr val="679E2A"/>
              </a:buClr>
            </a:pPr>
            <a:r>
              <a:rPr lang="pt-BR" sz="1000" b="1" dirty="0" smtClean="0"/>
              <a:t> </a:t>
            </a:r>
            <a:endParaRPr lang="pt-BR" sz="1000" b="1" dirty="0"/>
          </a:p>
          <a:p>
            <a:pPr marL="171450" indent="-171450">
              <a:buClr>
                <a:srgbClr val="679E2A"/>
              </a:buClr>
              <a:buFont typeface="Wingdings" panose="05000000000000000000" pitchFamily="2" charset="2"/>
              <a:buChar char="ü"/>
            </a:pPr>
            <a:endParaRPr lang="pt-BR" sz="1000" b="1" dirty="0" smtClean="0"/>
          </a:p>
          <a:p>
            <a:pPr marL="171450" indent="-171450">
              <a:buClr>
                <a:srgbClr val="679E2A"/>
              </a:buClr>
              <a:buFont typeface="Wingdings" panose="05000000000000000000" pitchFamily="2" charset="2"/>
              <a:buChar char="ü"/>
            </a:pPr>
            <a:endParaRPr lang="pt-BR" sz="1000" b="1" dirty="0" smtClean="0"/>
          </a:p>
          <a:p>
            <a:pPr marL="0" indent="0">
              <a:buClr>
                <a:srgbClr val="679E2A"/>
              </a:buClr>
            </a:pPr>
            <a:endParaRPr lang="pt-BR" sz="1000" dirty="0"/>
          </a:p>
          <a:p>
            <a:pPr marL="171450" indent="-171450">
              <a:buClr>
                <a:srgbClr val="679E2A"/>
              </a:buClr>
              <a:buFont typeface="Wingdings" panose="05000000000000000000" pitchFamily="2" charset="2"/>
              <a:buChar char="ü"/>
            </a:pPr>
            <a:endParaRPr lang="pt-BR" sz="1000" dirty="0"/>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endParaRPr lang="pt-BR" sz="1000" dirty="0"/>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r>
              <a:rPr lang="pt-BR" sz="1400" b="1" dirty="0" smtClean="0"/>
              <a:t> </a:t>
            </a:r>
            <a:r>
              <a:rPr lang="pt-BR" sz="1000" dirty="0"/>
              <a:t>Visualização dos </a:t>
            </a:r>
            <a:r>
              <a:rPr lang="pt-BR" sz="1000" dirty="0" smtClean="0"/>
              <a:t>atos </a:t>
            </a:r>
            <a:r>
              <a:rPr lang="pt-BR" sz="1000" dirty="0"/>
              <a:t>do processo selecionado </a:t>
            </a:r>
            <a:r>
              <a:rPr lang="pt-BR" sz="1000" dirty="0" smtClean="0"/>
              <a:t>:</a:t>
            </a:r>
          </a:p>
          <a:p>
            <a:pPr marL="0" indent="0">
              <a:buClr>
                <a:srgbClr val="679E2A"/>
              </a:buClr>
            </a:pPr>
            <a:endParaRPr lang="pt-BR" sz="1000" dirty="0"/>
          </a:p>
          <a:p>
            <a:pPr marL="0" indent="0">
              <a:buClr>
                <a:srgbClr val="679E2A"/>
              </a:buClr>
            </a:pPr>
            <a:endParaRPr lang="pt-BR" sz="1000" dirty="0" smtClean="0"/>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endParaRPr lang="pt-BR" sz="1000" dirty="0"/>
          </a:p>
          <a:p>
            <a:pPr marL="171450" indent="-171450">
              <a:buClr>
                <a:srgbClr val="679E2A"/>
              </a:buClr>
              <a:buFont typeface="Wingdings" panose="05000000000000000000" pitchFamily="2" charset="2"/>
              <a:buChar char="ü"/>
            </a:pPr>
            <a:endParaRPr lang="pt-BR" sz="1000" dirty="0" smtClean="0"/>
          </a:p>
          <a:p>
            <a:pPr marL="0" indent="0">
              <a:buClr>
                <a:srgbClr val="679E2A"/>
              </a:buClr>
            </a:pPr>
            <a:endParaRPr lang="pt-BR" sz="1000" dirty="0" smtClean="0"/>
          </a:p>
          <a:p>
            <a:pPr marL="0" indent="0">
              <a:buClr>
                <a:srgbClr val="679E2A"/>
              </a:buClr>
            </a:pPr>
            <a:endParaRPr lang="pt-BR" sz="1000" dirty="0" smtClean="0"/>
          </a:p>
          <a:p>
            <a:pPr marL="171450" indent="-171450">
              <a:buClr>
                <a:srgbClr val="679E2A"/>
              </a:buClr>
              <a:buFont typeface="Wingdings" panose="05000000000000000000" pitchFamily="2" charset="2"/>
              <a:buChar char="ü"/>
            </a:pPr>
            <a:endParaRPr lang="pt-BR" sz="1000" dirty="0"/>
          </a:p>
          <a:p>
            <a:pPr marL="171450" indent="-171450">
              <a:buClr>
                <a:srgbClr val="679E2A"/>
              </a:buClr>
              <a:buFont typeface="Wingdings" panose="05000000000000000000" pitchFamily="2" charset="2"/>
              <a:buChar char="ü"/>
            </a:pPr>
            <a:endParaRPr lang="pt-BR" sz="1000" dirty="0" smtClean="0"/>
          </a:p>
          <a:p>
            <a:pPr marL="0" indent="0">
              <a:buClr>
                <a:srgbClr val="679E2A"/>
              </a:buClr>
            </a:pPr>
            <a:endParaRPr lang="pt-BR" sz="1000" dirty="0"/>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endParaRPr lang="pt-BR" sz="1000" dirty="0"/>
          </a:p>
        </p:txBody>
      </p:sp>
      <p:sp>
        <p:nvSpPr>
          <p:cNvPr id="4" name="Espaço Reservado para Número de Slide 3"/>
          <p:cNvSpPr>
            <a:spLocks noGrp="1"/>
          </p:cNvSpPr>
          <p:nvPr>
            <p:ph type="sldNum" sz="quarter" idx="12"/>
          </p:nvPr>
        </p:nvSpPr>
        <p:spPr/>
        <p:txBody>
          <a:bodyPr/>
          <a:lstStyle/>
          <a:p>
            <a:fld id="{3BE26D6F-0DF4-434B-8C42-6B387AD159A9}" type="slidenum">
              <a:rPr lang="pt-BR" smtClean="0"/>
              <a:pPr/>
              <a:t>49</a:t>
            </a:fld>
            <a:endParaRPr lang="pt-BR" dirty="0"/>
          </a:p>
        </p:txBody>
      </p:sp>
      <p:pic>
        <p:nvPicPr>
          <p:cNvPr id="12" name="Imagem 11"/>
          <p:cNvPicPr/>
          <p:nvPr/>
        </p:nvPicPr>
        <p:blipFill rotWithShape="1">
          <a:blip r:embed="rId2">
            <a:extLst>
              <a:ext uri="{28A0092B-C50C-407E-A947-70E740481C1C}">
                <a14:useLocalDpi xmlns:a14="http://schemas.microsoft.com/office/drawing/2010/main" val="0"/>
              </a:ext>
            </a:extLst>
          </a:blip>
          <a:srcRect t="4262" b="10728"/>
          <a:stretch/>
        </p:blipFill>
        <p:spPr bwMode="auto">
          <a:xfrm>
            <a:off x="548681" y="1835696"/>
            <a:ext cx="5832648" cy="2907754"/>
          </a:xfrm>
          <a:prstGeom prst="rect">
            <a:avLst/>
          </a:prstGeom>
          <a:noFill/>
          <a:ln>
            <a:noFill/>
          </a:ln>
          <a:extLst>
            <a:ext uri="{53640926-AAD7-44D8-BBD7-CCE9431645EC}">
              <a14:shadowObscured xmlns:a14="http://schemas.microsoft.com/office/drawing/2010/main"/>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671" y="1835697"/>
            <a:ext cx="737783" cy="720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Imagem 14"/>
          <p:cNvPicPr/>
          <p:nvPr/>
        </p:nvPicPr>
        <p:blipFill>
          <a:blip r:embed="rId4">
            <a:extLst>
              <a:ext uri="{28A0092B-C50C-407E-A947-70E740481C1C}">
                <a14:useLocalDpi xmlns:a14="http://schemas.microsoft.com/office/drawing/2010/main" val="0"/>
              </a:ext>
            </a:extLst>
          </a:blip>
          <a:srcRect/>
          <a:stretch>
            <a:fillRect/>
          </a:stretch>
        </p:blipFill>
        <p:spPr bwMode="auto">
          <a:xfrm>
            <a:off x="548681" y="2782704"/>
            <a:ext cx="5400599" cy="1285240"/>
          </a:xfrm>
          <a:prstGeom prst="rect">
            <a:avLst/>
          </a:prstGeom>
          <a:noFill/>
          <a:ln>
            <a:noFill/>
          </a:ln>
        </p:spPr>
      </p:pic>
      <p:sp>
        <p:nvSpPr>
          <p:cNvPr id="6" name="Retângulo 5"/>
          <p:cNvSpPr/>
          <p:nvPr/>
        </p:nvSpPr>
        <p:spPr>
          <a:xfrm>
            <a:off x="548681" y="1835696"/>
            <a:ext cx="5832648" cy="2907755"/>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Texto explicativo retangular com cantos arredondados 17"/>
          <p:cNvSpPr/>
          <p:nvPr/>
        </p:nvSpPr>
        <p:spPr>
          <a:xfrm>
            <a:off x="3655571" y="4375026"/>
            <a:ext cx="2403206" cy="432048"/>
          </a:xfrm>
          <a:prstGeom prst="wedgeRoundRectCallout">
            <a:avLst>
              <a:gd name="adj1" fmla="val -44492"/>
              <a:gd name="adj2" fmla="val -120812"/>
              <a:gd name="adj3" fmla="val 16667"/>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pt-BR" sz="1000" b="1" dirty="0" smtClean="0">
                <a:solidFill>
                  <a:srgbClr val="FF0000"/>
                </a:solidFill>
              </a:rPr>
              <a:t>Clicar sobre o processo para visualização dos atos.</a:t>
            </a:r>
            <a:endParaRPr lang="pt-BR" sz="1000" b="1" dirty="0">
              <a:solidFill>
                <a:srgbClr val="FF0000"/>
              </a:solidFill>
            </a:endParaRPr>
          </a:p>
        </p:txBody>
      </p:sp>
      <p:pic>
        <p:nvPicPr>
          <p:cNvPr id="17" name="Imagem 16"/>
          <p:cNvPicPr/>
          <p:nvPr/>
        </p:nvPicPr>
        <p:blipFill rotWithShape="1">
          <a:blip r:embed="rId5"/>
          <a:srcRect l="32428" t="9660" r="31150" b="25275"/>
          <a:stretch/>
        </p:blipFill>
        <p:spPr bwMode="auto">
          <a:xfrm>
            <a:off x="1268760" y="5724128"/>
            <a:ext cx="2952328" cy="2880320"/>
          </a:xfrm>
          <a:prstGeom prst="rect">
            <a:avLst/>
          </a:prstGeom>
          <a:ln>
            <a:noFill/>
          </a:ln>
          <a:extLst>
            <a:ext uri="{53640926-AAD7-44D8-BBD7-CCE9431645EC}">
              <a14:shadowObscured xmlns:a14="http://schemas.microsoft.com/office/drawing/2010/main"/>
            </a:ext>
          </a:extLst>
        </p:spPr>
      </p:pic>
      <p:sp>
        <p:nvSpPr>
          <p:cNvPr id="8" name="Retângulo 7"/>
          <p:cNvSpPr/>
          <p:nvPr/>
        </p:nvSpPr>
        <p:spPr>
          <a:xfrm>
            <a:off x="1268760" y="5724128"/>
            <a:ext cx="2952328" cy="288032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Texto explicativo retangular com cantos arredondados 12"/>
          <p:cNvSpPr/>
          <p:nvPr/>
        </p:nvSpPr>
        <p:spPr>
          <a:xfrm>
            <a:off x="3816474" y="7020272"/>
            <a:ext cx="1628750" cy="582116"/>
          </a:xfrm>
          <a:prstGeom prst="wedgeRoundRectCallout">
            <a:avLst>
              <a:gd name="adj1" fmla="val -58484"/>
              <a:gd name="adj2" fmla="val -105931"/>
              <a:gd name="adj3" fmla="val 16667"/>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pt-BR" sz="900" b="1" dirty="0" smtClean="0">
                <a:solidFill>
                  <a:srgbClr val="FF0000"/>
                </a:solidFill>
              </a:rPr>
              <a:t>Clicar sobre o documento para visualização.</a:t>
            </a:r>
            <a:endParaRPr lang="pt-BR" sz="900" b="1" dirty="0">
              <a:solidFill>
                <a:srgbClr val="FF0000"/>
              </a:solidFill>
            </a:endParaRPr>
          </a:p>
        </p:txBody>
      </p:sp>
      <p:sp>
        <p:nvSpPr>
          <p:cNvPr id="5" name="Retângulo 4"/>
          <p:cNvSpPr/>
          <p:nvPr/>
        </p:nvSpPr>
        <p:spPr>
          <a:xfrm>
            <a:off x="1916832" y="6588224"/>
            <a:ext cx="1656184" cy="3240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9087188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Sessões</a:t>
            </a:r>
            <a:endParaRPr lang="pt-BR" dirty="0"/>
          </a:p>
        </p:txBody>
      </p:sp>
      <p:sp>
        <p:nvSpPr>
          <p:cNvPr id="3" name="Espaço Reservado para Conteúdo 2"/>
          <p:cNvSpPr>
            <a:spLocks noGrp="1"/>
          </p:cNvSpPr>
          <p:nvPr>
            <p:ph idx="1"/>
          </p:nvPr>
        </p:nvSpPr>
        <p:spPr/>
        <p:txBody>
          <a:bodyPr/>
          <a:lstStyle/>
          <a:p>
            <a:r>
              <a:rPr lang="pt-BR" sz="1400" b="1" dirty="0"/>
              <a:t>Criação de </a:t>
            </a:r>
            <a:r>
              <a:rPr lang="pt-BR" sz="1400" b="1" dirty="0" smtClean="0"/>
              <a:t>Pauta</a:t>
            </a:r>
            <a:endParaRPr lang="pt-BR" sz="1400" b="1" dirty="0"/>
          </a:p>
          <a:p>
            <a:endParaRPr lang="pt-BR" sz="1000" dirty="0" smtClean="0"/>
          </a:p>
          <a:p>
            <a:pPr algn="just">
              <a:buClr>
                <a:srgbClr val="679E2A"/>
              </a:buClr>
              <a:buFont typeface="Wingdings" panose="05000000000000000000" pitchFamily="2" charset="2"/>
              <a:buChar char="ü"/>
            </a:pPr>
            <a:r>
              <a:rPr lang="pt-BR" sz="1000" dirty="0" smtClean="0"/>
              <a:t>Na </a:t>
            </a:r>
            <a:r>
              <a:rPr lang="pt-BR" sz="1000" dirty="0"/>
              <a:t>criação de uma </a:t>
            </a:r>
            <a:r>
              <a:rPr lang="pt-BR" sz="1000" dirty="0" smtClean="0"/>
              <a:t>pauta, </a:t>
            </a:r>
            <a:r>
              <a:rPr lang="pt-BR" sz="1000" dirty="0"/>
              <a:t>ao selecionar o </a:t>
            </a:r>
            <a:r>
              <a:rPr lang="pt-BR" sz="1000" b="1" dirty="0"/>
              <a:t>tipo </a:t>
            </a:r>
            <a:r>
              <a:rPr lang="pt-BR" sz="1000" b="1" dirty="0" smtClean="0"/>
              <a:t>da pauta </a:t>
            </a:r>
            <a:r>
              <a:rPr lang="pt-BR" sz="1000" dirty="0" smtClean="0"/>
              <a:t>são apresentados </a:t>
            </a:r>
            <a:r>
              <a:rPr lang="pt-BR" sz="1000" dirty="0"/>
              <a:t>os participantes podendo ser </a:t>
            </a:r>
            <a:r>
              <a:rPr lang="pt-BR" sz="1000" dirty="0" smtClean="0"/>
              <a:t>excluídos e inseridos novos participantes. </a:t>
            </a:r>
          </a:p>
          <a:p>
            <a:pPr algn="just">
              <a:buClr>
                <a:srgbClr val="679E2A"/>
              </a:buClr>
              <a:buFont typeface="Wingdings" panose="05000000000000000000" pitchFamily="2" charset="2"/>
              <a:buChar char="ü"/>
            </a:pPr>
            <a:r>
              <a:rPr lang="pt-BR" sz="1000" dirty="0" smtClean="0"/>
              <a:t>Inserir </a:t>
            </a:r>
            <a:r>
              <a:rPr lang="pt-BR" sz="1000" dirty="0"/>
              <a:t>as </a:t>
            </a:r>
            <a:r>
              <a:rPr lang="pt-BR" sz="1000" dirty="0" smtClean="0"/>
              <a:t>informações: </a:t>
            </a:r>
            <a:r>
              <a:rPr lang="pt-BR" sz="1000" b="1" dirty="0"/>
              <a:t>“Número”</a:t>
            </a:r>
            <a:r>
              <a:rPr lang="pt-BR" sz="1000" dirty="0"/>
              <a:t>, </a:t>
            </a:r>
            <a:r>
              <a:rPr lang="pt-BR" sz="1000" b="1" dirty="0"/>
              <a:t>“Data”</a:t>
            </a:r>
            <a:r>
              <a:rPr lang="pt-BR" sz="1000" dirty="0"/>
              <a:t>, </a:t>
            </a:r>
            <a:r>
              <a:rPr lang="pt-BR" sz="1000" b="1" dirty="0"/>
              <a:t>“Horário”</a:t>
            </a:r>
            <a:r>
              <a:rPr lang="pt-BR" sz="1000" dirty="0"/>
              <a:t>, </a:t>
            </a:r>
            <a:r>
              <a:rPr lang="pt-BR" sz="1000" b="1" dirty="0"/>
              <a:t>“Tipo </a:t>
            </a:r>
            <a:r>
              <a:rPr lang="pt-BR" sz="1000" b="1" dirty="0" smtClean="0"/>
              <a:t>da Pauta”</a:t>
            </a:r>
            <a:r>
              <a:rPr lang="pt-BR" sz="1000" dirty="0" smtClean="0"/>
              <a:t> </a:t>
            </a:r>
            <a:r>
              <a:rPr lang="pt-BR" sz="1000" dirty="0"/>
              <a:t>e </a:t>
            </a:r>
            <a:r>
              <a:rPr lang="pt-BR" sz="1000" b="1" dirty="0"/>
              <a:t>“Área”</a:t>
            </a:r>
            <a:r>
              <a:rPr lang="pt-BR" sz="1000" dirty="0"/>
              <a:t>, em seguida </a:t>
            </a:r>
            <a:r>
              <a:rPr lang="pt-BR" sz="1000" b="1" dirty="0" smtClean="0"/>
              <a:t>SALVAR</a:t>
            </a:r>
            <a:r>
              <a:rPr lang="pt-BR" sz="1000" dirty="0" smtClean="0"/>
              <a:t>, conforme as telas abaixo:</a:t>
            </a:r>
          </a:p>
          <a:p>
            <a:endParaRPr lang="pt-BR" sz="1400" b="1" dirty="0"/>
          </a:p>
          <a:p>
            <a:endParaRPr lang="pt-BR" sz="1400" b="1" dirty="0" smtClean="0"/>
          </a:p>
          <a:p>
            <a:endParaRPr lang="pt-BR" sz="1400" b="1" dirty="0"/>
          </a:p>
          <a:p>
            <a:endParaRPr lang="pt-BR" sz="1400" b="1" dirty="0" smtClean="0"/>
          </a:p>
          <a:p>
            <a:endParaRPr lang="pt-BR" sz="1400" b="1" dirty="0" smtClean="0"/>
          </a:p>
          <a:p>
            <a:r>
              <a:rPr lang="pt-BR" sz="1000" dirty="0"/>
              <a:t>	</a:t>
            </a:r>
            <a:endParaRPr lang="pt-BR" sz="1000" dirty="0" smtClean="0"/>
          </a:p>
          <a:p>
            <a:endParaRPr lang="pt-BR" sz="1400" b="1" dirty="0" smtClean="0"/>
          </a:p>
          <a:p>
            <a:endParaRPr lang="pt-BR" sz="1400" b="1" dirty="0"/>
          </a:p>
          <a:p>
            <a:endParaRPr lang="pt-BR" sz="1400" b="1" dirty="0" smtClean="0"/>
          </a:p>
          <a:p>
            <a:endParaRPr lang="pt-BR" sz="1400" b="1" dirty="0" smtClean="0"/>
          </a:p>
        </p:txBody>
      </p:sp>
      <p:sp>
        <p:nvSpPr>
          <p:cNvPr id="4" name="Espaço Reservado para Número de Slide 3"/>
          <p:cNvSpPr>
            <a:spLocks noGrp="1"/>
          </p:cNvSpPr>
          <p:nvPr>
            <p:ph type="sldNum" sz="quarter" idx="12"/>
          </p:nvPr>
        </p:nvSpPr>
        <p:spPr/>
        <p:txBody>
          <a:bodyPr/>
          <a:lstStyle/>
          <a:p>
            <a:fld id="{3BE26D6F-0DF4-434B-8C42-6B387AD159A9}" type="slidenum">
              <a:rPr lang="pt-BR" smtClean="0"/>
              <a:pPr/>
              <a:t>5</a:t>
            </a:fld>
            <a:endParaRPr lang="pt-B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647" y="2699792"/>
            <a:ext cx="6336705"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tângulo 5"/>
          <p:cNvSpPr/>
          <p:nvPr/>
        </p:nvSpPr>
        <p:spPr>
          <a:xfrm>
            <a:off x="260647" y="2699792"/>
            <a:ext cx="6336705" cy="1584176"/>
          </a:xfrm>
          <a:prstGeom prst="rect">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6"/>
          <p:cNvSpPr/>
          <p:nvPr/>
        </p:nvSpPr>
        <p:spPr>
          <a:xfrm>
            <a:off x="4077072" y="3131840"/>
            <a:ext cx="648072"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Seta para baixo 7"/>
          <p:cNvSpPr/>
          <p:nvPr/>
        </p:nvSpPr>
        <p:spPr>
          <a:xfrm>
            <a:off x="4941168" y="2483768"/>
            <a:ext cx="216024" cy="28803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FF0000"/>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648" y="4860032"/>
            <a:ext cx="6336704"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tângulo 4"/>
          <p:cNvSpPr/>
          <p:nvPr/>
        </p:nvSpPr>
        <p:spPr>
          <a:xfrm>
            <a:off x="260647" y="4860032"/>
            <a:ext cx="6336705" cy="2592288"/>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Texto explicativo retangular com cantos arredondados 17"/>
          <p:cNvSpPr/>
          <p:nvPr/>
        </p:nvSpPr>
        <p:spPr>
          <a:xfrm>
            <a:off x="2318978" y="4644008"/>
            <a:ext cx="2088232" cy="792088"/>
          </a:xfrm>
          <a:prstGeom prst="wedgeRoundRectCallout">
            <a:avLst>
              <a:gd name="adj1" fmla="val -6851"/>
              <a:gd name="adj2" fmla="val 75993"/>
              <a:gd name="adj3" fmla="val 16667"/>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just"/>
            <a:r>
              <a:rPr lang="pt-BR" sz="900" b="1" dirty="0" smtClean="0">
                <a:solidFill>
                  <a:srgbClr val="FF0000"/>
                </a:solidFill>
              </a:rPr>
              <a:t>Inserir </a:t>
            </a:r>
            <a:r>
              <a:rPr lang="pt-BR" sz="900" b="1" dirty="0">
                <a:solidFill>
                  <a:srgbClr val="FF0000"/>
                </a:solidFill>
              </a:rPr>
              <a:t>as informações de </a:t>
            </a:r>
            <a:r>
              <a:rPr lang="pt-BR" sz="900" b="1" dirty="0" smtClean="0">
                <a:solidFill>
                  <a:srgbClr val="FF0000"/>
                </a:solidFill>
              </a:rPr>
              <a:t>número da pauta (automática ou manual), </a:t>
            </a:r>
            <a:r>
              <a:rPr lang="pt-BR" sz="900" b="1" dirty="0">
                <a:solidFill>
                  <a:srgbClr val="FF0000"/>
                </a:solidFill>
              </a:rPr>
              <a:t>data, horário, </a:t>
            </a:r>
            <a:r>
              <a:rPr lang="pt-BR" sz="900" b="1" dirty="0" smtClean="0">
                <a:solidFill>
                  <a:srgbClr val="FF0000"/>
                </a:solidFill>
              </a:rPr>
              <a:t>tipo, área e secretário da sessão.</a:t>
            </a:r>
            <a:endParaRPr lang="pt-BR" sz="900" b="1" dirty="0">
              <a:solidFill>
                <a:srgbClr val="FF0000"/>
              </a:solidFill>
            </a:endParaRPr>
          </a:p>
        </p:txBody>
      </p:sp>
      <p:sp>
        <p:nvSpPr>
          <p:cNvPr id="19" name="Texto explicativo retangular com cantos arredondados 18"/>
          <p:cNvSpPr/>
          <p:nvPr/>
        </p:nvSpPr>
        <p:spPr>
          <a:xfrm>
            <a:off x="4429286" y="6876256"/>
            <a:ext cx="1656184" cy="864096"/>
          </a:xfrm>
          <a:prstGeom prst="wedgeRoundRectCallout">
            <a:avLst>
              <a:gd name="adj1" fmla="val -81943"/>
              <a:gd name="adj2" fmla="val -13870"/>
              <a:gd name="adj3" fmla="val 16667"/>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just"/>
            <a:r>
              <a:rPr lang="pt-BR" sz="900" b="1" dirty="0">
                <a:solidFill>
                  <a:srgbClr val="FF0000"/>
                </a:solidFill>
              </a:rPr>
              <a:t>SALVAR para confirmar as informações inseridas ou VOLTAR para retornar ao menu inicial.</a:t>
            </a:r>
          </a:p>
          <a:p>
            <a:pPr marL="0" lvl="1" algn="just"/>
            <a:endParaRPr lang="pt-BR" sz="900" b="1" dirty="0">
              <a:solidFill>
                <a:srgbClr val="FF0000"/>
              </a:solidFill>
            </a:endParaRPr>
          </a:p>
        </p:txBody>
      </p:sp>
    </p:spTree>
    <p:extLst>
      <p:ext uri="{BB962C8B-B14F-4D97-AF65-F5344CB8AC3E}">
        <p14:creationId xmlns:p14="http://schemas.microsoft.com/office/powerpoint/2010/main" val="300608678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Plenário</a:t>
            </a:r>
            <a:endParaRPr lang="pt-BR" dirty="0"/>
          </a:p>
        </p:txBody>
      </p:sp>
      <p:sp>
        <p:nvSpPr>
          <p:cNvPr id="3" name="Espaço Reservado para Conteúdo 2"/>
          <p:cNvSpPr>
            <a:spLocks noGrp="1"/>
          </p:cNvSpPr>
          <p:nvPr>
            <p:ph idx="1"/>
          </p:nvPr>
        </p:nvSpPr>
        <p:spPr>
          <a:xfrm>
            <a:off x="116632" y="899592"/>
            <a:ext cx="6597352" cy="8136904"/>
          </a:xfrm>
        </p:spPr>
        <p:txBody>
          <a:bodyPr/>
          <a:lstStyle/>
          <a:p>
            <a:r>
              <a:rPr lang="pt-BR" sz="1000" b="1" dirty="0" smtClean="0"/>
              <a:t>ANEXAR RESUMO</a:t>
            </a:r>
          </a:p>
          <a:p>
            <a:pPr>
              <a:buClr>
                <a:srgbClr val="92D050"/>
              </a:buClr>
              <a:buFont typeface="Wingdings" panose="05000000000000000000" pitchFamily="2" charset="2"/>
              <a:buChar char="ü"/>
            </a:pPr>
            <a:r>
              <a:rPr lang="pt-BR" sz="1000" dirty="0" smtClean="0"/>
              <a:t>Procedimento não obrigatório, podendo ser realizado pelo Gabinete, para visualização do Participante durante a Sessão. Para a inclusão do resumo, a pauta deve estar bloqueada        .</a:t>
            </a:r>
          </a:p>
          <a:p>
            <a:pPr>
              <a:buClr>
                <a:srgbClr val="92D050"/>
              </a:buClr>
              <a:buFont typeface="Wingdings" panose="05000000000000000000" pitchFamily="2" charset="2"/>
              <a:buChar char="ü"/>
            </a:pPr>
            <a:endParaRPr lang="pt-BR" sz="1000" dirty="0"/>
          </a:p>
          <a:p>
            <a:pPr marL="0" indent="0">
              <a:buClr>
                <a:srgbClr val="679E2A"/>
              </a:buClr>
            </a:pPr>
            <a:endParaRPr lang="pt-BR" sz="1000" b="1" dirty="0" smtClean="0"/>
          </a:p>
          <a:p>
            <a:pPr marL="0" indent="0">
              <a:buClr>
                <a:srgbClr val="679E2A"/>
              </a:buClr>
            </a:pPr>
            <a:r>
              <a:rPr lang="pt-BR" sz="1000" b="1" dirty="0" smtClean="0"/>
              <a:t> </a:t>
            </a:r>
            <a:endParaRPr lang="pt-BR" sz="1000" b="1" dirty="0"/>
          </a:p>
          <a:p>
            <a:pPr marL="171450" indent="-171450">
              <a:buClr>
                <a:srgbClr val="679E2A"/>
              </a:buClr>
              <a:buFont typeface="Wingdings" panose="05000000000000000000" pitchFamily="2" charset="2"/>
              <a:buChar char="ü"/>
            </a:pPr>
            <a:endParaRPr lang="pt-BR" sz="1000" b="1" dirty="0" smtClean="0"/>
          </a:p>
          <a:p>
            <a:pPr marL="171450" indent="-171450">
              <a:buClr>
                <a:srgbClr val="679E2A"/>
              </a:buClr>
              <a:buFont typeface="Wingdings" panose="05000000000000000000" pitchFamily="2" charset="2"/>
              <a:buChar char="ü"/>
            </a:pPr>
            <a:endParaRPr lang="pt-BR" sz="1000" b="1" dirty="0" smtClean="0"/>
          </a:p>
          <a:p>
            <a:pPr marL="0" indent="0">
              <a:buClr>
                <a:srgbClr val="679E2A"/>
              </a:buClr>
            </a:pPr>
            <a:endParaRPr lang="pt-BR" sz="1000" dirty="0"/>
          </a:p>
          <a:p>
            <a:pPr marL="171450" indent="-171450">
              <a:buClr>
                <a:srgbClr val="679E2A"/>
              </a:buClr>
              <a:buFont typeface="Wingdings" panose="05000000000000000000" pitchFamily="2" charset="2"/>
              <a:buChar char="ü"/>
            </a:pPr>
            <a:endParaRPr lang="pt-BR" sz="1000" dirty="0"/>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endParaRPr lang="pt-BR" sz="1000" dirty="0"/>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endParaRPr lang="pt-BR" sz="1000" dirty="0"/>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endParaRPr lang="pt-BR" sz="1000" dirty="0"/>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endParaRPr lang="pt-BR" sz="1000" dirty="0" smtClean="0"/>
          </a:p>
          <a:p>
            <a:pPr marL="0" indent="0">
              <a:buClr>
                <a:srgbClr val="679E2A"/>
              </a:buClr>
            </a:pPr>
            <a:endParaRPr lang="pt-BR" sz="1000" dirty="0"/>
          </a:p>
          <a:p>
            <a:pPr marL="0" indent="0">
              <a:buClr>
                <a:srgbClr val="679E2A"/>
              </a:buClr>
            </a:pPr>
            <a:endParaRPr lang="pt-BR" sz="1000" dirty="0" smtClean="0"/>
          </a:p>
          <a:p>
            <a:pPr marL="0" indent="0">
              <a:buClr>
                <a:srgbClr val="679E2A"/>
              </a:buClr>
            </a:pPr>
            <a:endParaRPr lang="pt-BR" sz="1000" dirty="0" smtClean="0"/>
          </a:p>
          <a:p>
            <a:pPr marL="0" indent="0">
              <a:buClr>
                <a:srgbClr val="679E2A"/>
              </a:buClr>
            </a:pPr>
            <a:endParaRPr lang="pt-BR" sz="1000" dirty="0" smtClean="0"/>
          </a:p>
          <a:p>
            <a:pPr marL="171450" indent="-171450">
              <a:buClr>
                <a:srgbClr val="679E2A"/>
              </a:buClr>
              <a:buFont typeface="Wingdings" panose="05000000000000000000" pitchFamily="2" charset="2"/>
              <a:buChar char="ü"/>
            </a:pPr>
            <a:endParaRPr lang="pt-BR" sz="1000" dirty="0"/>
          </a:p>
          <a:p>
            <a:pPr marL="171450" indent="-171450">
              <a:buClr>
                <a:srgbClr val="679E2A"/>
              </a:buClr>
              <a:buFont typeface="Wingdings" panose="05000000000000000000" pitchFamily="2" charset="2"/>
              <a:buChar char="ü"/>
            </a:pPr>
            <a:endParaRPr lang="pt-BR" sz="1000" dirty="0" smtClean="0"/>
          </a:p>
          <a:p>
            <a:pPr marL="0" indent="0">
              <a:buClr>
                <a:srgbClr val="679E2A"/>
              </a:buClr>
            </a:pPr>
            <a:endParaRPr lang="pt-BR" sz="1000" dirty="0"/>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endParaRPr lang="pt-BR" sz="1000" dirty="0"/>
          </a:p>
        </p:txBody>
      </p:sp>
      <p:sp>
        <p:nvSpPr>
          <p:cNvPr id="4" name="Espaço Reservado para Número de Slide 3"/>
          <p:cNvSpPr>
            <a:spLocks noGrp="1"/>
          </p:cNvSpPr>
          <p:nvPr>
            <p:ph type="sldNum" sz="quarter" idx="12"/>
          </p:nvPr>
        </p:nvSpPr>
        <p:spPr/>
        <p:txBody>
          <a:bodyPr/>
          <a:lstStyle/>
          <a:p>
            <a:fld id="{3BE26D6F-0DF4-434B-8C42-6B387AD159A9}" type="slidenum">
              <a:rPr lang="pt-BR" smtClean="0"/>
              <a:pPr/>
              <a:t>50</a:t>
            </a:fld>
            <a:endParaRPr lang="pt-BR"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33056" y="1331640"/>
            <a:ext cx="144016" cy="144016"/>
          </a:xfrm>
          <a:prstGeom prst="rect">
            <a:avLst/>
          </a:prstGeom>
          <a:noFill/>
          <a:ln w="9525">
            <a:solidFill>
              <a:srgbClr val="002060"/>
            </a:solidFill>
            <a:miter lim="800000"/>
            <a:headEnd/>
            <a:tailEnd/>
          </a:ln>
          <a:extLst>
            <a:ext uri="{909E8E84-426E-40DD-AFC4-6F175D3DCCD1}">
              <a14:hiddenFill xmlns:a14="http://schemas.microsoft.com/office/drawing/2010/main">
                <a:solidFill>
                  <a:schemeClr val="accent1"/>
                </a:solidFill>
              </a14:hiddenFill>
            </a:ext>
          </a:extLst>
        </p:spPr>
      </p:pic>
      <p:pic>
        <p:nvPicPr>
          <p:cNvPr id="21" name="Imagem 20"/>
          <p:cNvPicPr/>
          <p:nvPr/>
        </p:nvPicPr>
        <p:blipFill rotWithShape="1">
          <a:blip r:embed="rId3">
            <a:extLst>
              <a:ext uri="{28A0092B-C50C-407E-A947-70E740481C1C}">
                <a14:useLocalDpi xmlns:a14="http://schemas.microsoft.com/office/drawing/2010/main" val="0"/>
              </a:ext>
            </a:extLst>
          </a:blip>
          <a:srcRect t="4262" r="2932" b="10728"/>
          <a:stretch/>
        </p:blipFill>
        <p:spPr bwMode="auto">
          <a:xfrm>
            <a:off x="791716" y="1835696"/>
            <a:ext cx="5661620" cy="2907754"/>
          </a:xfrm>
          <a:prstGeom prst="rect">
            <a:avLst/>
          </a:prstGeom>
          <a:noFill/>
          <a:ln>
            <a:noFill/>
          </a:ln>
          <a:extLst>
            <a:ext uri="{53640926-AAD7-44D8-BBD7-CCE9431645EC}">
              <a14:shadowObscured xmlns:a14="http://schemas.microsoft.com/office/drawing/2010/main"/>
            </a:ext>
          </a:extLst>
        </p:spPr>
      </p:pic>
      <p:pic>
        <p:nvPicPr>
          <p:cNvPr id="1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6707" y="1835697"/>
            <a:ext cx="737783" cy="720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Imagem 18"/>
          <p:cNvPicPr/>
          <p:nvPr/>
        </p:nvPicPr>
        <p:blipFill>
          <a:blip r:embed="rId5">
            <a:extLst>
              <a:ext uri="{28A0092B-C50C-407E-A947-70E740481C1C}">
                <a14:useLocalDpi xmlns:a14="http://schemas.microsoft.com/office/drawing/2010/main" val="0"/>
              </a:ext>
            </a:extLst>
          </a:blip>
          <a:srcRect/>
          <a:stretch>
            <a:fillRect/>
          </a:stretch>
        </p:blipFill>
        <p:spPr bwMode="auto">
          <a:xfrm>
            <a:off x="791716" y="2782704"/>
            <a:ext cx="5400599" cy="1285240"/>
          </a:xfrm>
          <a:prstGeom prst="rect">
            <a:avLst/>
          </a:prstGeom>
          <a:noFill/>
          <a:ln>
            <a:noFill/>
          </a:ln>
        </p:spPr>
      </p:pic>
      <p:sp>
        <p:nvSpPr>
          <p:cNvPr id="20" name="Retângulo 19"/>
          <p:cNvSpPr/>
          <p:nvPr/>
        </p:nvSpPr>
        <p:spPr>
          <a:xfrm>
            <a:off x="791717" y="1835696"/>
            <a:ext cx="5661619" cy="2907755"/>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Texto explicativo retangular com cantos arredondados 12"/>
          <p:cNvSpPr/>
          <p:nvPr/>
        </p:nvSpPr>
        <p:spPr>
          <a:xfrm>
            <a:off x="188640" y="3188541"/>
            <a:ext cx="1301058" cy="473566"/>
          </a:xfrm>
          <a:prstGeom prst="wedgeRoundRectCallout">
            <a:avLst>
              <a:gd name="adj1" fmla="val 45516"/>
              <a:gd name="adj2" fmla="val -142159"/>
              <a:gd name="adj3" fmla="val 16667"/>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pt-BR" sz="1000" b="1" dirty="0" smtClean="0">
                <a:solidFill>
                  <a:srgbClr val="FF0000"/>
                </a:solidFill>
              </a:rPr>
              <a:t>Clicar em ANEXAR RESUMO.</a:t>
            </a:r>
            <a:endParaRPr lang="pt-BR" sz="1000" b="1" dirty="0">
              <a:solidFill>
                <a:srgbClr val="FF0000"/>
              </a:solidFill>
            </a:endParaRPr>
          </a:p>
        </p:txBody>
      </p:sp>
      <p:pic>
        <p:nvPicPr>
          <p:cNvPr id="22" name="Imagem 21"/>
          <p:cNvPicPr/>
          <p:nvPr/>
        </p:nvPicPr>
        <p:blipFill rotWithShape="1">
          <a:blip r:embed="rId6"/>
          <a:srcRect t="3978" b="14468"/>
          <a:stretch/>
        </p:blipFill>
        <p:spPr bwMode="auto">
          <a:xfrm>
            <a:off x="692697" y="5401132"/>
            <a:ext cx="5544615" cy="2843276"/>
          </a:xfrm>
          <a:prstGeom prst="rect">
            <a:avLst/>
          </a:prstGeom>
          <a:ln>
            <a:noFill/>
          </a:ln>
          <a:extLst>
            <a:ext uri="{53640926-AAD7-44D8-BBD7-CCE9431645EC}">
              <a14:shadowObscured xmlns:a14="http://schemas.microsoft.com/office/drawing/2010/main"/>
            </a:ext>
          </a:extLst>
        </p:spPr>
      </p:pic>
      <p:sp>
        <p:nvSpPr>
          <p:cNvPr id="17" name="Texto explicativo retangular com cantos arredondados 16"/>
          <p:cNvSpPr/>
          <p:nvPr/>
        </p:nvSpPr>
        <p:spPr>
          <a:xfrm>
            <a:off x="2888369" y="7013773"/>
            <a:ext cx="2089373" cy="615652"/>
          </a:xfrm>
          <a:prstGeom prst="wedgeRoundRectCallout">
            <a:avLst>
              <a:gd name="adj1" fmla="val -61878"/>
              <a:gd name="adj2" fmla="val -88659"/>
              <a:gd name="adj3" fmla="val 16667"/>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pt-BR" sz="1000" b="1" dirty="0" smtClean="0">
                <a:solidFill>
                  <a:srgbClr val="FF0000"/>
                </a:solidFill>
              </a:rPr>
              <a:t>Após inserir o arquivo, clicar em ENVIAR RESUMO.</a:t>
            </a:r>
            <a:endParaRPr lang="pt-BR" sz="1000" b="1" dirty="0">
              <a:solidFill>
                <a:srgbClr val="FF0000"/>
              </a:solidFill>
            </a:endParaRPr>
          </a:p>
        </p:txBody>
      </p:sp>
      <p:sp>
        <p:nvSpPr>
          <p:cNvPr id="7" name="Retângulo 6"/>
          <p:cNvSpPr/>
          <p:nvPr/>
        </p:nvSpPr>
        <p:spPr>
          <a:xfrm>
            <a:off x="692697" y="5401132"/>
            <a:ext cx="5544614" cy="2843276"/>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exto explicativo retangular com cantos arredondados 15"/>
          <p:cNvSpPr/>
          <p:nvPr/>
        </p:nvSpPr>
        <p:spPr>
          <a:xfrm>
            <a:off x="4797152" y="5976156"/>
            <a:ext cx="1620180" cy="576064"/>
          </a:xfrm>
          <a:prstGeom prst="wedgeRoundRectCallout">
            <a:avLst>
              <a:gd name="adj1" fmla="val -112207"/>
              <a:gd name="adj2" fmla="val -6745"/>
              <a:gd name="adj3" fmla="val 16667"/>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000" b="1" dirty="0">
                <a:solidFill>
                  <a:srgbClr val="FF0000"/>
                </a:solidFill>
              </a:rPr>
              <a:t>Clicar em BROWSE  para buscar  o arquivo a ser anexado.</a:t>
            </a:r>
          </a:p>
        </p:txBody>
      </p:sp>
    </p:spTree>
    <p:extLst>
      <p:ext uri="{BB962C8B-B14F-4D97-AF65-F5344CB8AC3E}">
        <p14:creationId xmlns:p14="http://schemas.microsoft.com/office/powerpoint/2010/main" val="99144227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Plenário</a:t>
            </a:r>
            <a:endParaRPr lang="pt-BR" dirty="0"/>
          </a:p>
        </p:txBody>
      </p:sp>
      <p:sp>
        <p:nvSpPr>
          <p:cNvPr id="3" name="Espaço Reservado para Conteúdo 2"/>
          <p:cNvSpPr>
            <a:spLocks noGrp="1"/>
          </p:cNvSpPr>
          <p:nvPr>
            <p:ph idx="1"/>
          </p:nvPr>
        </p:nvSpPr>
        <p:spPr>
          <a:xfrm>
            <a:off x="116632" y="899592"/>
            <a:ext cx="6597352" cy="8064896"/>
          </a:xfrm>
        </p:spPr>
        <p:txBody>
          <a:bodyPr/>
          <a:lstStyle/>
          <a:p>
            <a:pPr algn="ctr"/>
            <a:endParaRPr lang="pt-BR" sz="1000" b="1" dirty="0" smtClean="0"/>
          </a:p>
          <a:p>
            <a:r>
              <a:rPr lang="pt-BR" sz="1000" b="1" dirty="0" smtClean="0"/>
              <a:t>ANEXAR RESUMO</a:t>
            </a:r>
          </a:p>
          <a:p>
            <a:pPr marL="0" indent="0">
              <a:buClr>
                <a:srgbClr val="92D050"/>
              </a:buClr>
            </a:pPr>
            <a:endParaRPr lang="pt-BR" sz="1000" dirty="0"/>
          </a:p>
          <a:p>
            <a:pPr marL="0" indent="0">
              <a:buClr>
                <a:srgbClr val="679E2A"/>
              </a:buClr>
            </a:pPr>
            <a:endParaRPr lang="pt-BR" sz="1000" b="1" dirty="0" smtClean="0"/>
          </a:p>
          <a:p>
            <a:pPr marL="0" indent="0">
              <a:buClr>
                <a:srgbClr val="679E2A"/>
              </a:buClr>
            </a:pPr>
            <a:r>
              <a:rPr lang="pt-BR" sz="1000" b="1" dirty="0" smtClean="0"/>
              <a:t> </a:t>
            </a:r>
            <a:endParaRPr lang="pt-BR" sz="1000" b="1" dirty="0"/>
          </a:p>
          <a:p>
            <a:pPr marL="171450" indent="-171450">
              <a:buClr>
                <a:srgbClr val="679E2A"/>
              </a:buClr>
              <a:buFont typeface="Wingdings" panose="05000000000000000000" pitchFamily="2" charset="2"/>
              <a:buChar char="ü"/>
            </a:pPr>
            <a:endParaRPr lang="pt-BR" sz="1000" b="1" dirty="0" smtClean="0"/>
          </a:p>
          <a:p>
            <a:pPr marL="171450" indent="-171450">
              <a:buClr>
                <a:srgbClr val="679E2A"/>
              </a:buClr>
              <a:buFont typeface="Wingdings" panose="05000000000000000000" pitchFamily="2" charset="2"/>
              <a:buChar char="ü"/>
            </a:pPr>
            <a:endParaRPr lang="pt-BR" sz="1000" b="1" dirty="0" smtClean="0"/>
          </a:p>
          <a:p>
            <a:pPr marL="0" indent="0">
              <a:buClr>
                <a:srgbClr val="679E2A"/>
              </a:buClr>
            </a:pPr>
            <a:endParaRPr lang="pt-BR" sz="1000" dirty="0"/>
          </a:p>
          <a:p>
            <a:pPr marL="171450" indent="-171450">
              <a:buClr>
                <a:srgbClr val="679E2A"/>
              </a:buClr>
              <a:buFont typeface="Wingdings" panose="05000000000000000000" pitchFamily="2" charset="2"/>
              <a:buChar char="ü"/>
            </a:pPr>
            <a:endParaRPr lang="pt-BR" sz="1000" dirty="0"/>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endParaRPr lang="pt-BR" sz="1000" dirty="0"/>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endParaRPr lang="pt-BR" sz="1000" dirty="0"/>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endParaRPr lang="pt-BR" sz="1000" dirty="0" smtClean="0"/>
          </a:p>
          <a:p>
            <a:pPr marL="171450" indent="-171450" algn="ctr">
              <a:buClr>
                <a:srgbClr val="679E2A"/>
              </a:buClr>
            </a:pPr>
            <a:endParaRPr lang="pt-BR" sz="1000" dirty="0" smtClean="0"/>
          </a:p>
          <a:p>
            <a:pPr>
              <a:buClr>
                <a:srgbClr val="679E2A"/>
              </a:buClr>
            </a:pPr>
            <a:r>
              <a:rPr lang="pt-BR" sz="1000" b="1" dirty="0"/>
              <a:t> ABRIR RESUMO</a:t>
            </a:r>
          </a:p>
          <a:p>
            <a:pPr marL="171450" indent="-171450">
              <a:buClr>
                <a:srgbClr val="679E2A"/>
              </a:buClr>
              <a:buFont typeface="Wingdings" panose="05000000000000000000" pitchFamily="2" charset="2"/>
              <a:buChar char="ü"/>
            </a:pPr>
            <a:r>
              <a:rPr lang="pt-BR" sz="1000" dirty="0" smtClean="0"/>
              <a:t>Opção pelo qual os participantes irão utilizar para visualização do RESUMO durante a Sessão. </a:t>
            </a:r>
            <a:endParaRPr lang="pt-BR" sz="1000" dirty="0"/>
          </a:p>
          <a:p>
            <a:pPr marL="0" indent="0">
              <a:buClr>
                <a:srgbClr val="679E2A"/>
              </a:buClr>
            </a:pPr>
            <a:endParaRPr lang="pt-BR" sz="1000" dirty="0"/>
          </a:p>
          <a:p>
            <a:pPr marL="0" indent="0">
              <a:buClr>
                <a:srgbClr val="679E2A"/>
              </a:buClr>
            </a:pPr>
            <a:endParaRPr lang="pt-BR" sz="1000" dirty="0" smtClean="0"/>
          </a:p>
          <a:p>
            <a:pPr marL="171450" indent="-171450">
              <a:buClr>
                <a:srgbClr val="679E2A"/>
              </a:buClr>
              <a:buFont typeface="Wingdings" panose="05000000000000000000" pitchFamily="2" charset="2"/>
              <a:buChar char="ü"/>
            </a:pPr>
            <a:endParaRPr lang="pt-BR" sz="1000" dirty="0" smtClean="0"/>
          </a:p>
          <a:p>
            <a:pPr marL="0" indent="0">
              <a:buClr>
                <a:srgbClr val="679E2A"/>
              </a:buClr>
            </a:pPr>
            <a:endParaRPr lang="pt-BR" sz="1000" dirty="0" smtClean="0"/>
          </a:p>
          <a:p>
            <a:pPr marL="0" indent="0">
              <a:buClr>
                <a:srgbClr val="679E2A"/>
              </a:buClr>
            </a:pPr>
            <a:endParaRPr lang="pt-BR" sz="1000" dirty="0"/>
          </a:p>
          <a:p>
            <a:pPr marL="0" indent="0">
              <a:buClr>
                <a:srgbClr val="679E2A"/>
              </a:buClr>
            </a:pPr>
            <a:endParaRPr lang="pt-BR" sz="1000" dirty="0" smtClean="0"/>
          </a:p>
          <a:p>
            <a:pPr marL="0" indent="0">
              <a:buClr>
                <a:srgbClr val="679E2A"/>
              </a:buClr>
            </a:pPr>
            <a:endParaRPr lang="pt-BR" sz="1000" dirty="0" smtClean="0"/>
          </a:p>
          <a:p>
            <a:pPr marL="0" indent="0">
              <a:buClr>
                <a:srgbClr val="679E2A"/>
              </a:buClr>
            </a:pPr>
            <a:endParaRPr lang="pt-BR" sz="1000" dirty="0" smtClean="0"/>
          </a:p>
          <a:p>
            <a:pPr marL="171450" indent="-171450">
              <a:buClr>
                <a:srgbClr val="679E2A"/>
              </a:buClr>
              <a:buFont typeface="Wingdings" panose="05000000000000000000" pitchFamily="2" charset="2"/>
              <a:buChar char="ü"/>
            </a:pPr>
            <a:endParaRPr lang="pt-BR" sz="1000" dirty="0"/>
          </a:p>
          <a:p>
            <a:pPr marL="171450" indent="-171450">
              <a:buClr>
                <a:srgbClr val="679E2A"/>
              </a:buClr>
              <a:buFont typeface="Wingdings" panose="05000000000000000000" pitchFamily="2" charset="2"/>
              <a:buChar char="ü"/>
            </a:pPr>
            <a:endParaRPr lang="pt-BR" sz="1000" dirty="0" smtClean="0"/>
          </a:p>
          <a:p>
            <a:pPr marL="0" indent="0">
              <a:buClr>
                <a:srgbClr val="679E2A"/>
              </a:buClr>
            </a:pPr>
            <a:endParaRPr lang="pt-BR" sz="1000" dirty="0"/>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endParaRPr lang="pt-BR" sz="1000" dirty="0"/>
          </a:p>
        </p:txBody>
      </p:sp>
      <p:sp>
        <p:nvSpPr>
          <p:cNvPr id="4" name="Espaço Reservado para Número de Slide 3"/>
          <p:cNvSpPr>
            <a:spLocks noGrp="1"/>
          </p:cNvSpPr>
          <p:nvPr>
            <p:ph type="sldNum" sz="quarter" idx="12"/>
          </p:nvPr>
        </p:nvSpPr>
        <p:spPr/>
        <p:txBody>
          <a:bodyPr/>
          <a:lstStyle/>
          <a:p>
            <a:fld id="{3BE26D6F-0DF4-434B-8C42-6B387AD159A9}" type="slidenum">
              <a:rPr lang="pt-BR" smtClean="0"/>
              <a:pPr/>
              <a:t>51</a:t>
            </a:fld>
            <a:endParaRPr lang="pt-BR" dirty="0"/>
          </a:p>
        </p:txBody>
      </p:sp>
      <p:pic>
        <p:nvPicPr>
          <p:cNvPr id="11" name="Imagem 10"/>
          <p:cNvPicPr/>
          <p:nvPr/>
        </p:nvPicPr>
        <p:blipFill rotWithShape="1">
          <a:blip r:embed="rId2"/>
          <a:srcRect t="3410" b="10500"/>
          <a:stretch/>
        </p:blipFill>
        <p:spPr bwMode="auto">
          <a:xfrm>
            <a:off x="692696" y="1670308"/>
            <a:ext cx="5472608" cy="2901692"/>
          </a:xfrm>
          <a:prstGeom prst="rect">
            <a:avLst/>
          </a:prstGeom>
          <a:ln>
            <a:noFill/>
          </a:ln>
          <a:extLst>
            <a:ext uri="{53640926-AAD7-44D8-BBD7-CCE9431645EC}">
              <a14:shadowObscured xmlns:a14="http://schemas.microsoft.com/office/drawing/2010/main"/>
            </a:ext>
          </a:extLst>
        </p:spPr>
      </p:pic>
      <p:sp>
        <p:nvSpPr>
          <p:cNvPr id="6" name="Retângulo 5"/>
          <p:cNvSpPr/>
          <p:nvPr/>
        </p:nvSpPr>
        <p:spPr>
          <a:xfrm>
            <a:off x="692696" y="1670308"/>
            <a:ext cx="5472608" cy="2901692"/>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Texto explicativo retangular com cantos arredondados 17"/>
          <p:cNvSpPr/>
          <p:nvPr/>
        </p:nvSpPr>
        <p:spPr>
          <a:xfrm>
            <a:off x="4293096" y="2101160"/>
            <a:ext cx="1800200" cy="454616"/>
          </a:xfrm>
          <a:prstGeom prst="wedgeRoundRectCallout">
            <a:avLst>
              <a:gd name="adj1" fmla="val -97025"/>
              <a:gd name="adj2" fmla="val 8514"/>
              <a:gd name="adj3" fmla="val 16667"/>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pt-BR" sz="900" b="1" dirty="0" smtClean="0">
                <a:solidFill>
                  <a:srgbClr val="FF0000"/>
                </a:solidFill>
              </a:rPr>
              <a:t>Link de visualização rápida do arquivo do Resumo anexado.</a:t>
            </a:r>
            <a:endParaRPr lang="pt-BR" sz="900" b="1" dirty="0">
              <a:solidFill>
                <a:srgbClr val="FF0000"/>
              </a:solidFill>
            </a:endParaRPr>
          </a:p>
        </p:txBody>
      </p:sp>
      <p:pic>
        <p:nvPicPr>
          <p:cNvPr id="13" name="Imagem 12"/>
          <p:cNvPicPr/>
          <p:nvPr/>
        </p:nvPicPr>
        <p:blipFill rotWithShape="1">
          <a:blip r:embed="rId3">
            <a:extLst>
              <a:ext uri="{28A0092B-C50C-407E-A947-70E740481C1C}">
                <a14:useLocalDpi xmlns:a14="http://schemas.microsoft.com/office/drawing/2010/main" val="0"/>
              </a:ext>
            </a:extLst>
          </a:blip>
          <a:srcRect t="4262" r="2932" b="10728"/>
          <a:stretch/>
        </p:blipFill>
        <p:spPr bwMode="auto">
          <a:xfrm>
            <a:off x="620688" y="5552678"/>
            <a:ext cx="5661620" cy="2907754"/>
          </a:xfrm>
          <a:prstGeom prst="rect">
            <a:avLst/>
          </a:prstGeom>
          <a:noFill/>
          <a:ln>
            <a:noFill/>
          </a:ln>
          <a:extLst>
            <a:ext uri="{53640926-AAD7-44D8-BBD7-CCE9431645EC}">
              <a14:shadowObscured xmlns:a14="http://schemas.microsoft.com/office/drawing/2010/main"/>
            </a:ext>
          </a:extLst>
        </p:spPr>
      </p:pic>
      <p:pic>
        <p:nvPicPr>
          <p:cNvPr id="1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679" y="5552679"/>
            <a:ext cx="737783" cy="720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Imagem 14"/>
          <p:cNvPicPr/>
          <p:nvPr/>
        </p:nvPicPr>
        <p:blipFill>
          <a:blip r:embed="rId5">
            <a:extLst>
              <a:ext uri="{28A0092B-C50C-407E-A947-70E740481C1C}">
                <a14:useLocalDpi xmlns:a14="http://schemas.microsoft.com/office/drawing/2010/main" val="0"/>
              </a:ext>
            </a:extLst>
          </a:blip>
          <a:srcRect/>
          <a:stretch>
            <a:fillRect/>
          </a:stretch>
        </p:blipFill>
        <p:spPr bwMode="auto">
          <a:xfrm>
            <a:off x="620688" y="6499686"/>
            <a:ext cx="5400599" cy="1285240"/>
          </a:xfrm>
          <a:prstGeom prst="rect">
            <a:avLst/>
          </a:prstGeom>
          <a:noFill/>
          <a:ln>
            <a:noFill/>
          </a:ln>
        </p:spPr>
      </p:pic>
      <p:sp>
        <p:nvSpPr>
          <p:cNvPr id="22" name="Texto explicativo retangular com cantos arredondados 21"/>
          <p:cNvSpPr/>
          <p:nvPr/>
        </p:nvSpPr>
        <p:spPr>
          <a:xfrm>
            <a:off x="3348024" y="5826749"/>
            <a:ext cx="1512168" cy="415179"/>
          </a:xfrm>
          <a:prstGeom prst="wedgeRoundRectCallout">
            <a:avLst>
              <a:gd name="adj1" fmla="val -157620"/>
              <a:gd name="adj2" fmla="val 67732"/>
              <a:gd name="adj3" fmla="val 16667"/>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pt-BR" sz="900" b="1" dirty="0" smtClean="0">
                <a:solidFill>
                  <a:srgbClr val="FF0000"/>
                </a:solidFill>
              </a:rPr>
              <a:t>Clicar  em Abrir resumo.</a:t>
            </a:r>
            <a:endParaRPr lang="pt-BR" sz="900" b="1" dirty="0">
              <a:solidFill>
                <a:srgbClr val="FF0000"/>
              </a:solidFill>
            </a:endParaRPr>
          </a:p>
        </p:txBody>
      </p:sp>
      <p:sp>
        <p:nvSpPr>
          <p:cNvPr id="8" name="Retângulo 7"/>
          <p:cNvSpPr/>
          <p:nvPr/>
        </p:nvSpPr>
        <p:spPr>
          <a:xfrm>
            <a:off x="620688" y="5552678"/>
            <a:ext cx="5661620" cy="2907754"/>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4555513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Plenário</a:t>
            </a:r>
            <a:endParaRPr lang="pt-BR" dirty="0"/>
          </a:p>
        </p:txBody>
      </p:sp>
      <p:sp>
        <p:nvSpPr>
          <p:cNvPr id="3" name="Espaço Reservado para Conteúdo 2"/>
          <p:cNvSpPr>
            <a:spLocks noGrp="1"/>
          </p:cNvSpPr>
          <p:nvPr>
            <p:ph idx="1"/>
          </p:nvPr>
        </p:nvSpPr>
        <p:spPr>
          <a:xfrm>
            <a:off x="116632" y="899592"/>
            <a:ext cx="6597352" cy="7632848"/>
          </a:xfrm>
        </p:spPr>
        <p:txBody>
          <a:bodyPr/>
          <a:lstStyle/>
          <a:p>
            <a:pPr algn="ctr"/>
            <a:r>
              <a:rPr lang="pt-BR" sz="1000" b="1" dirty="0" smtClean="0"/>
              <a:t>GERAR ARQUIVO DE ACÓRDÃOS E DECISÕES MONOCRÁTICAS </a:t>
            </a:r>
          </a:p>
          <a:p>
            <a:pPr>
              <a:buClr>
                <a:srgbClr val="92D050"/>
              </a:buClr>
              <a:buFont typeface="Wingdings" panose="05000000000000000000" pitchFamily="2" charset="2"/>
              <a:buChar char="ü"/>
            </a:pPr>
            <a:r>
              <a:rPr lang="pt-BR" sz="1000" dirty="0" smtClean="0"/>
              <a:t>Após ter ocorrido a sessão, os processos são enviados aos Gabinetes para que sejam feitos os Acórdãos ou as Decisões Monocráticas. Quando esses atos tiverem sido feitos para todos os processos da pauta, podem ser gerados os arquivos de Acórdãos e Decisões Monocráticas para a publicação no Diário Oficial. </a:t>
            </a:r>
          </a:p>
          <a:p>
            <a:pPr marL="0" indent="0">
              <a:buClr>
                <a:srgbClr val="679E2A"/>
              </a:buClr>
            </a:pPr>
            <a:r>
              <a:rPr lang="pt-BR" sz="1000" b="1" dirty="0" smtClean="0"/>
              <a:t> </a:t>
            </a:r>
            <a:endParaRPr lang="pt-BR" sz="1000" b="1" dirty="0"/>
          </a:p>
          <a:p>
            <a:pPr marL="171450" indent="-171450">
              <a:buClr>
                <a:srgbClr val="679E2A"/>
              </a:buClr>
              <a:buFont typeface="Wingdings" panose="05000000000000000000" pitchFamily="2" charset="2"/>
              <a:buChar char="ü"/>
            </a:pPr>
            <a:endParaRPr lang="pt-BR" sz="1000" b="1" dirty="0" smtClean="0"/>
          </a:p>
          <a:p>
            <a:pPr marL="171450" indent="-171450">
              <a:buClr>
                <a:srgbClr val="679E2A"/>
              </a:buClr>
              <a:buFont typeface="Wingdings" panose="05000000000000000000" pitchFamily="2" charset="2"/>
              <a:buChar char="ü"/>
            </a:pPr>
            <a:endParaRPr lang="pt-BR" sz="1000" b="1" dirty="0" smtClean="0"/>
          </a:p>
          <a:p>
            <a:pPr marL="0" indent="0">
              <a:buClr>
                <a:srgbClr val="679E2A"/>
              </a:buClr>
            </a:pPr>
            <a:endParaRPr lang="pt-BR" sz="1000" dirty="0"/>
          </a:p>
          <a:p>
            <a:pPr marL="171450" indent="-171450">
              <a:buClr>
                <a:srgbClr val="679E2A"/>
              </a:buClr>
              <a:buFont typeface="Wingdings" panose="05000000000000000000" pitchFamily="2" charset="2"/>
              <a:buChar char="ü"/>
            </a:pPr>
            <a:endParaRPr lang="pt-BR" sz="1000" dirty="0"/>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endParaRPr lang="pt-BR" sz="1000" dirty="0"/>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endParaRPr lang="pt-BR" sz="1000" dirty="0"/>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endParaRPr lang="pt-BR" sz="1000" dirty="0" smtClean="0"/>
          </a:p>
          <a:p>
            <a:pPr marL="0" indent="0">
              <a:buClr>
                <a:srgbClr val="679E2A"/>
              </a:buClr>
            </a:pPr>
            <a:endParaRPr lang="pt-BR" sz="1000" dirty="0" smtClean="0"/>
          </a:p>
          <a:p>
            <a:pPr marL="0" indent="0">
              <a:buClr>
                <a:srgbClr val="679E2A"/>
              </a:buClr>
            </a:pPr>
            <a:endParaRPr lang="pt-BR" sz="1000" dirty="0"/>
          </a:p>
          <a:p>
            <a:pPr marL="0" indent="0">
              <a:buClr>
                <a:srgbClr val="679E2A"/>
              </a:buClr>
            </a:pPr>
            <a:endParaRPr lang="pt-BR" sz="1000" dirty="0" smtClean="0"/>
          </a:p>
          <a:p>
            <a:pPr marL="171450" indent="-171450">
              <a:buClr>
                <a:srgbClr val="679E2A"/>
              </a:buClr>
              <a:buFont typeface="Wingdings" panose="05000000000000000000" pitchFamily="2" charset="2"/>
              <a:buChar char="ü"/>
            </a:pPr>
            <a:endParaRPr lang="pt-BR" sz="1000" dirty="0" smtClean="0"/>
          </a:p>
          <a:p>
            <a:pPr marL="0" indent="0">
              <a:buClr>
                <a:srgbClr val="679E2A"/>
              </a:buClr>
            </a:pPr>
            <a:endParaRPr lang="pt-BR" sz="1000" dirty="0" smtClean="0"/>
          </a:p>
          <a:p>
            <a:pPr marL="0" indent="0">
              <a:buClr>
                <a:srgbClr val="679E2A"/>
              </a:buClr>
            </a:pPr>
            <a:endParaRPr lang="pt-BR" sz="1000" dirty="0"/>
          </a:p>
          <a:p>
            <a:pPr marL="0" indent="0">
              <a:buClr>
                <a:srgbClr val="679E2A"/>
              </a:buClr>
            </a:pPr>
            <a:endParaRPr lang="pt-BR" sz="1000" dirty="0" smtClean="0"/>
          </a:p>
          <a:p>
            <a:pPr marL="0" indent="0">
              <a:buClr>
                <a:srgbClr val="679E2A"/>
              </a:buClr>
            </a:pPr>
            <a:endParaRPr lang="pt-BR" sz="1000" dirty="0" smtClean="0"/>
          </a:p>
          <a:p>
            <a:pPr marL="0" indent="0">
              <a:buClr>
                <a:srgbClr val="679E2A"/>
              </a:buClr>
            </a:pPr>
            <a:endParaRPr lang="pt-BR" sz="1000" dirty="0" smtClean="0"/>
          </a:p>
          <a:p>
            <a:pPr marL="171450" indent="-171450">
              <a:buClr>
                <a:srgbClr val="679E2A"/>
              </a:buClr>
              <a:buFont typeface="Wingdings" panose="05000000000000000000" pitchFamily="2" charset="2"/>
              <a:buChar char="ü"/>
            </a:pPr>
            <a:endParaRPr lang="pt-BR" sz="1000" dirty="0"/>
          </a:p>
          <a:p>
            <a:pPr marL="171450" indent="-171450">
              <a:buClr>
                <a:srgbClr val="679E2A"/>
              </a:buClr>
              <a:buFont typeface="Wingdings" panose="05000000000000000000" pitchFamily="2" charset="2"/>
              <a:buChar char="ü"/>
            </a:pPr>
            <a:endParaRPr lang="pt-BR" sz="1000" dirty="0" smtClean="0"/>
          </a:p>
          <a:p>
            <a:pPr marL="0" indent="0">
              <a:buClr>
                <a:srgbClr val="679E2A"/>
              </a:buClr>
            </a:pPr>
            <a:endParaRPr lang="pt-BR" sz="1000" dirty="0"/>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endParaRPr lang="pt-BR" sz="1000" dirty="0"/>
          </a:p>
        </p:txBody>
      </p:sp>
      <p:sp>
        <p:nvSpPr>
          <p:cNvPr id="4" name="Espaço Reservado para Número de Slide 3"/>
          <p:cNvSpPr>
            <a:spLocks noGrp="1"/>
          </p:cNvSpPr>
          <p:nvPr>
            <p:ph type="sldNum" sz="quarter" idx="12"/>
          </p:nvPr>
        </p:nvSpPr>
        <p:spPr/>
        <p:txBody>
          <a:bodyPr/>
          <a:lstStyle/>
          <a:p>
            <a:fld id="{3BE26D6F-0DF4-434B-8C42-6B387AD159A9}" type="slidenum">
              <a:rPr lang="pt-BR" smtClean="0"/>
              <a:pPr/>
              <a:t>52</a:t>
            </a:fld>
            <a:endParaRPr lang="pt-BR" dirty="0"/>
          </a:p>
        </p:txBody>
      </p:sp>
      <p:pic>
        <p:nvPicPr>
          <p:cNvPr id="12" name="Imagem 11"/>
          <p:cNvPicPr/>
          <p:nvPr/>
        </p:nvPicPr>
        <p:blipFill rotWithShape="1">
          <a:blip r:embed="rId2">
            <a:extLst>
              <a:ext uri="{28A0092B-C50C-407E-A947-70E740481C1C}">
                <a14:useLocalDpi xmlns:a14="http://schemas.microsoft.com/office/drawing/2010/main" val="0"/>
              </a:ext>
            </a:extLst>
          </a:blip>
          <a:srcRect t="4262" r="2932" b="18804"/>
          <a:stretch/>
        </p:blipFill>
        <p:spPr bwMode="auto">
          <a:xfrm>
            <a:off x="647700" y="1979712"/>
            <a:ext cx="5661620" cy="2631529"/>
          </a:xfrm>
          <a:prstGeom prst="rect">
            <a:avLst/>
          </a:prstGeom>
          <a:noFill/>
          <a:ln>
            <a:noFill/>
          </a:ln>
          <a:extLst>
            <a:ext uri="{53640926-AAD7-44D8-BBD7-CCE9431645EC}">
              <a14:shadowObscured xmlns:a14="http://schemas.microsoft.com/office/drawing/2010/main"/>
            </a:ext>
          </a:extLst>
        </p:spPr>
      </p:pic>
      <p:pic>
        <p:nvPicPr>
          <p:cNvPr id="1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691" y="1979712"/>
            <a:ext cx="737783" cy="720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Imagem 13"/>
          <p:cNvPicPr/>
          <p:nvPr/>
        </p:nvPicPr>
        <p:blipFill>
          <a:blip r:embed="rId4">
            <a:extLst>
              <a:ext uri="{28A0092B-C50C-407E-A947-70E740481C1C}">
                <a14:useLocalDpi xmlns:a14="http://schemas.microsoft.com/office/drawing/2010/main" val="0"/>
              </a:ext>
            </a:extLst>
          </a:blip>
          <a:srcRect/>
          <a:stretch>
            <a:fillRect/>
          </a:stretch>
        </p:blipFill>
        <p:spPr bwMode="auto">
          <a:xfrm>
            <a:off x="635008" y="2926720"/>
            <a:ext cx="5400599" cy="1285240"/>
          </a:xfrm>
          <a:prstGeom prst="rect">
            <a:avLst/>
          </a:prstGeom>
          <a:noFill/>
          <a:ln>
            <a:noFill/>
          </a:ln>
        </p:spPr>
      </p:pic>
      <p:sp>
        <p:nvSpPr>
          <p:cNvPr id="5" name="Retângulo 4"/>
          <p:cNvSpPr/>
          <p:nvPr/>
        </p:nvSpPr>
        <p:spPr>
          <a:xfrm>
            <a:off x="635008" y="1979712"/>
            <a:ext cx="5674312" cy="263152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 name="Texto explicativo retangular com cantos arredondados 21"/>
          <p:cNvSpPr/>
          <p:nvPr/>
        </p:nvSpPr>
        <p:spPr>
          <a:xfrm>
            <a:off x="4086503" y="1937747"/>
            <a:ext cx="1800200" cy="598632"/>
          </a:xfrm>
          <a:prstGeom prst="wedgeRoundRectCallout">
            <a:avLst>
              <a:gd name="adj1" fmla="val -113957"/>
              <a:gd name="adj2" fmla="val 65437"/>
              <a:gd name="adj3" fmla="val 16667"/>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pt-BR" sz="900" b="1" dirty="0" smtClean="0">
                <a:solidFill>
                  <a:srgbClr val="FF0000"/>
                </a:solidFill>
              </a:rPr>
              <a:t>Escolher a opção, para gerar ARQUIVOS DE ACÓRDÃO ou de DECISÕES MONOCRÁTICAS. </a:t>
            </a:r>
            <a:endParaRPr lang="pt-BR" sz="900" b="1" dirty="0">
              <a:solidFill>
                <a:srgbClr val="FF0000"/>
              </a:solidFill>
            </a:endParaRPr>
          </a:p>
        </p:txBody>
      </p:sp>
      <p:sp>
        <p:nvSpPr>
          <p:cNvPr id="7" name="Retângulo 6"/>
          <p:cNvSpPr/>
          <p:nvPr/>
        </p:nvSpPr>
        <p:spPr>
          <a:xfrm>
            <a:off x="1844824" y="2699792"/>
            <a:ext cx="2016224" cy="2269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8" name="Imagem 17"/>
          <p:cNvPicPr/>
          <p:nvPr/>
        </p:nvPicPr>
        <p:blipFill rotWithShape="1">
          <a:blip r:embed="rId5">
            <a:extLst>
              <a:ext uri="{28A0092B-C50C-407E-A947-70E740481C1C}">
                <a14:useLocalDpi xmlns:a14="http://schemas.microsoft.com/office/drawing/2010/main" val="0"/>
              </a:ext>
            </a:extLst>
          </a:blip>
          <a:srcRect t="3977"/>
          <a:stretch/>
        </p:blipFill>
        <p:spPr bwMode="auto">
          <a:xfrm>
            <a:off x="548680" y="5004048"/>
            <a:ext cx="5832648" cy="3384376"/>
          </a:xfrm>
          <a:prstGeom prst="rect">
            <a:avLst/>
          </a:prstGeom>
          <a:noFill/>
          <a:ln>
            <a:noFill/>
          </a:ln>
          <a:extLst>
            <a:ext uri="{53640926-AAD7-44D8-BBD7-CCE9431645EC}">
              <a14:shadowObscured xmlns:a14="http://schemas.microsoft.com/office/drawing/2010/main"/>
            </a:ext>
          </a:extLst>
        </p:spPr>
      </p:pic>
      <p:sp>
        <p:nvSpPr>
          <p:cNvPr id="9" name="Retângulo 8"/>
          <p:cNvSpPr/>
          <p:nvPr/>
        </p:nvSpPr>
        <p:spPr>
          <a:xfrm>
            <a:off x="548680" y="4995279"/>
            <a:ext cx="5832648" cy="3393145"/>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 y="5010175"/>
            <a:ext cx="737783" cy="720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o explicativo retangular com cantos arredondados 18"/>
          <p:cNvSpPr/>
          <p:nvPr/>
        </p:nvSpPr>
        <p:spPr>
          <a:xfrm>
            <a:off x="727901" y="7182705"/>
            <a:ext cx="1934785" cy="495672"/>
          </a:xfrm>
          <a:prstGeom prst="wedgeRoundRectCallout">
            <a:avLst>
              <a:gd name="adj1" fmla="val -42425"/>
              <a:gd name="adj2" fmla="val -105377"/>
              <a:gd name="adj3" fmla="val 16667"/>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pt-BR" sz="900" b="1" dirty="0" smtClean="0">
                <a:solidFill>
                  <a:srgbClr val="FF0000"/>
                </a:solidFill>
              </a:rPr>
              <a:t>Após a seleção, clicar em  GERAR ARQUIVO DE ACÓRDÃOS</a:t>
            </a:r>
            <a:r>
              <a:rPr lang="pt-BR" sz="900" b="1" i="1" dirty="0" smtClean="0">
                <a:solidFill>
                  <a:srgbClr val="FF0000"/>
                </a:solidFill>
              </a:rPr>
              <a:t>.</a:t>
            </a:r>
            <a:endParaRPr lang="pt-BR" sz="900" b="1" dirty="0">
              <a:solidFill>
                <a:srgbClr val="FF0000"/>
              </a:solidFill>
            </a:endParaRPr>
          </a:p>
        </p:txBody>
      </p:sp>
      <p:sp>
        <p:nvSpPr>
          <p:cNvPr id="10" name="Retângulo 9"/>
          <p:cNvSpPr/>
          <p:nvPr/>
        </p:nvSpPr>
        <p:spPr>
          <a:xfrm>
            <a:off x="792691" y="6300192"/>
            <a:ext cx="247489" cy="3960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Texto explicativo retangular com cantos arredondados 14"/>
          <p:cNvSpPr/>
          <p:nvPr/>
        </p:nvSpPr>
        <p:spPr>
          <a:xfrm>
            <a:off x="3158014" y="5024264"/>
            <a:ext cx="2736304" cy="1008112"/>
          </a:xfrm>
          <a:prstGeom prst="wedgeRoundRectCallout">
            <a:avLst>
              <a:gd name="adj1" fmla="val -116243"/>
              <a:gd name="adj2" fmla="val 80532"/>
              <a:gd name="adj3" fmla="val 16667"/>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pt-BR" sz="900" b="1" dirty="0" smtClean="0">
                <a:solidFill>
                  <a:srgbClr val="FF0000"/>
                </a:solidFill>
              </a:rPr>
              <a:t>Serão mostrados todos os atos classificados como Acórdãos de todos os processos da referida sessão, tanto dos processos “PAI” como dos APENSADOS.</a:t>
            </a:r>
          </a:p>
          <a:p>
            <a:pPr lvl="0"/>
            <a:r>
              <a:rPr lang="pt-BR" sz="900" b="1" dirty="0" smtClean="0">
                <a:solidFill>
                  <a:srgbClr val="FF0000"/>
                </a:solidFill>
              </a:rPr>
              <a:t>Selecionar todos os atos que farão parte do arquivo de Acórdãos.</a:t>
            </a:r>
            <a:endParaRPr lang="pt-BR" sz="900" b="1" dirty="0">
              <a:solidFill>
                <a:srgbClr val="FF0000"/>
              </a:solidFill>
            </a:endParaRPr>
          </a:p>
        </p:txBody>
      </p:sp>
    </p:spTree>
    <p:extLst>
      <p:ext uri="{BB962C8B-B14F-4D97-AF65-F5344CB8AC3E}">
        <p14:creationId xmlns:p14="http://schemas.microsoft.com/office/powerpoint/2010/main" val="47828452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Plenário</a:t>
            </a:r>
            <a:endParaRPr lang="pt-BR" dirty="0"/>
          </a:p>
        </p:txBody>
      </p:sp>
      <p:sp>
        <p:nvSpPr>
          <p:cNvPr id="3" name="Espaço Reservado para Conteúdo 2"/>
          <p:cNvSpPr>
            <a:spLocks noGrp="1"/>
          </p:cNvSpPr>
          <p:nvPr>
            <p:ph idx="1"/>
          </p:nvPr>
        </p:nvSpPr>
        <p:spPr>
          <a:xfrm>
            <a:off x="116632" y="899592"/>
            <a:ext cx="6597352" cy="7632848"/>
          </a:xfrm>
        </p:spPr>
        <p:txBody>
          <a:bodyPr/>
          <a:lstStyle/>
          <a:p>
            <a:pPr algn="ctr"/>
            <a:endParaRPr lang="pt-BR" sz="1400" b="1" dirty="0" smtClean="0"/>
          </a:p>
          <a:p>
            <a:pPr>
              <a:buClr>
                <a:srgbClr val="92D050"/>
              </a:buClr>
              <a:buFont typeface="Wingdings" panose="05000000000000000000" pitchFamily="2" charset="2"/>
              <a:buChar char="ü"/>
            </a:pPr>
            <a:r>
              <a:rPr lang="pt-BR" sz="1000" b="1" dirty="0" smtClean="0"/>
              <a:t>GERAR ARQUIVO DE ACÓRDÃOS</a:t>
            </a:r>
          </a:p>
          <a:p>
            <a:pPr marL="0" indent="0">
              <a:buClr>
                <a:srgbClr val="92D050"/>
              </a:buClr>
            </a:pPr>
            <a:endParaRPr lang="pt-BR" sz="1000" dirty="0" smtClean="0"/>
          </a:p>
          <a:p>
            <a:pPr marL="0" indent="0">
              <a:buClr>
                <a:srgbClr val="92D050"/>
              </a:buClr>
            </a:pPr>
            <a:endParaRPr lang="pt-BR" sz="1000" dirty="0"/>
          </a:p>
          <a:p>
            <a:pPr marL="0" indent="0">
              <a:buClr>
                <a:srgbClr val="92D050"/>
              </a:buClr>
            </a:pPr>
            <a:endParaRPr lang="pt-BR" sz="1000" dirty="0" smtClean="0"/>
          </a:p>
          <a:p>
            <a:pPr marL="0" indent="0">
              <a:buClr>
                <a:srgbClr val="92D050"/>
              </a:buClr>
            </a:pPr>
            <a:endParaRPr lang="pt-BR" sz="1000" dirty="0"/>
          </a:p>
          <a:p>
            <a:pPr marL="0" indent="0">
              <a:buClr>
                <a:srgbClr val="679E2A"/>
              </a:buClr>
            </a:pPr>
            <a:endParaRPr lang="pt-BR" sz="1000" b="1" dirty="0" smtClean="0"/>
          </a:p>
          <a:p>
            <a:pPr marL="0" indent="0">
              <a:buClr>
                <a:srgbClr val="679E2A"/>
              </a:buClr>
            </a:pPr>
            <a:r>
              <a:rPr lang="pt-BR" sz="1000" b="1" dirty="0" smtClean="0"/>
              <a:t> </a:t>
            </a:r>
            <a:endParaRPr lang="pt-BR" sz="1000" b="1" dirty="0"/>
          </a:p>
          <a:p>
            <a:pPr marL="171450" indent="-171450">
              <a:buClr>
                <a:srgbClr val="679E2A"/>
              </a:buClr>
              <a:buFont typeface="Wingdings" panose="05000000000000000000" pitchFamily="2" charset="2"/>
              <a:buChar char="ü"/>
            </a:pPr>
            <a:endParaRPr lang="pt-BR" sz="1000" b="1" dirty="0" smtClean="0"/>
          </a:p>
          <a:p>
            <a:pPr marL="171450" indent="-171450">
              <a:buClr>
                <a:srgbClr val="679E2A"/>
              </a:buClr>
              <a:buFont typeface="Wingdings" panose="05000000000000000000" pitchFamily="2" charset="2"/>
              <a:buChar char="ü"/>
            </a:pPr>
            <a:endParaRPr lang="pt-BR" sz="1000" b="1" dirty="0" smtClean="0"/>
          </a:p>
          <a:p>
            <a:pPr marL="0" indent="0">
              <a:buClr>
                <a:srgbClr val="679E2A"/>
              </a:buClr>
            </a:pPr>
            <a:endParaRPr lang="pt-BR" sz="1000" dirty="0"/>
          </a:p>
          <a:p>
            <a:pPr marL="171450" indent="-171450">
              <a:buClr>
                <a:srgbClr val="679E2A"/>
              </a:buClr>
              <a:buFont typeface="Wingdings" panose="05000000000000000000" pitchFamily="2" charset="2"/>
              <a:buChar char="ü"/>
            </a:pPr>
            <a:endParaRPr lang="pt-BR" sz="1000" dirty="0"/>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endParaRPr lang="pt-BR" sz="1000" dirty="0"/>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endParaRPr lang="pt-BR" sz="1000" dirty="0"/>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endParaRPr lang="pt-BR" sz="1000" dirty="0" smtClean="0"/>
          </a:p>
          <a:p>
            <a:pPr marL="0" indent="0">
              <a:buClr>
                <a:srgbClr val="679E2A"/>
              </a:buClr>
              <a:buFont typeface="Wingdings" pitchFamily="2" charset="2"/>
              <a:buChar char="ü"/>
            </a:pPr>
            <a:r>
              <a:rPr lang="pt-BR" sz="1000" b="1" dirty="0" smtClean="0"/>
              <a:t>     GERAR ARQUIVO DE DECISÕES MONOCRÁTICAS</a:t>
            </a:r>
          </a:p>
          <a:p>
            <a:pPr marL="0" indent="0">
              <a:buClr>
                <a:srgbClr val="679E2A"/>
              </a:buClr>
            </a:pPr>
            <a:r>
              <a:rPr lang="pt-BR" sz="1000" dirty="0" smtClean="0"/>
              <a:t>         Repetir os procedimentos adotados para os Acórdãos.</a:t>
            </a:r>
          </a:p>
          <a:p>
            <a:pPr marL="0" indent="0">
              <a:buClr>
                <a:srgbClr val="679E2A"/>
              </a:buClr>
            </a:pPr>
            <a:endParaRPr lang="pt-BR" sz="1000" dirty="0" smtClean="0"/>
          </a:p>
          <a:p>
            <a:pPr marL="0" indent="0">
              <a:buClr>
                <a:srgbClr val="679E2A"/>
              </a:buClr>
            </a:pPr>
            <a:endParaRPr lang="pt-BR" sz="1000" dirty="0" smtClean="0"/>
          </a:p>
          <a:p>
            <a:pPr marL="0" indent="0">
              <a:buClr>
                <a:srgbClr val="679E2A"/>
              </a:buClr>
            </a:pPr>
            <a:endParaRPr lang="pt-BR" sz="1000" dirty="0"/>
          </a:p>
          <a:p>
            <a:pPr marL="0" indent="0">
              <a:buClr>
                <a:srgbClr val="679E2A"/>
              </a:buClr>
            </a:pPr>
            <a:endParaRPr lang="pt-BR" sz="1000" dirty="0" smtClean="0"/>
          </a:p>
          <a:p>
            <a:pPr marL="171450" indent="-171450">
              <a:buClr>
                <a:srgbClr val="679E2A"/>
              </a:buClr>
              <a:buFont typeface="Wingdings" panose="05000000000000000000" pitchFamily="2" charset="2"/>
              <a:buChar char="ü"/>
            </a:pPr>
            <a:endParaRPr lang="pt-BR" sz="1000" dirty="0" smtClean="0"/>
          </a:p>
          <a:p>
            <a:pPr marL="0" indent="0">
              <a:buClr>
                <a:srgbClr val="679E2A"/>
              </a:buClr>
            </a:pPr>
            <a:endParaRPr lang="pt-BR" sz="1000" dirty="0" smtClean="0"/>
          </a:p>
          <a:p>
            <a:pPr marL="0" indent="0">
              <a:buClr>
                <a:srgbClr val="679E2A"/>
              </a:buClr>
            </a:pPr>
            <a:endParaRPr lang="pt-BR" sz="1000" dirty="0"/>
          </a:p>
          <a:p>
            <a:pPr marL="0" indent="0">
              <a:buClr>
                <a:srgbClr val="679E2A"/>
              </a:buClr>
            </a:pPr>
            <a:endParaRPr lang="pt-BR" sz="1000" dirty="0" smtClean="0"/>
          </a:p>
          <a:p>
            <a:pPr marL="0" indent="0">
              <a:buClr>
                <a:srgbClr val="679E2A"/>
              </a:buClr>
            </a:pPr>
            <a:endParaRPr lang="pt-BR" sz="1000" dirty="0" smtClean="0"/>
          </a:p>
          <a:p>
            <a:pPr marL="0" indent="0">
              <a:buClr>
                <a:srgbClr val="679E2A"/>
              </a:buClr>
            </a:pPr>
            <a:endParaRPr lang="pt-BR" sz="1000" dirty="0" smtClean="0"/>
          </a:p>
          <a:p>
            <a:pPr marL="171450" indent="-171450">
              <a:buClr>
                <a:srgbClr val="679E2A"/>
              </a:buClr>
              <a:buFont typeface="Wingdings" panose="05000000000000000000" pitchFamily="2" charset="2"/>
              <a:buChar char="ü"/>
            </a:pPr>
            <a:endParaRPr lang="pt-BR" sz="1000" dirty="0"/>
          </a:p>
          <a:p>
            <a:pPr marL="171450" indent="-171450">
              <a:buClr>
                <a:srgbClr val="679E2A"/>
              </a:buClr>
              <a:buFont typeface="Wingdings" panose="05000000000000000000" pitchFamily="2" charset="2"/>
              <a:buChar char="ü"/>
            </a:pPr>
            <a:endParaRPr lang="pt-BR" sz="1000" dirty="0" smtClean="0"/>
          </a:p>
          <a:p>
            <a:pPr marL="0" indent="0">
              <a:buClr>
                <a:srgbClr val="679E2A"/>
              </a:buClr>
            </a:pPr>
            <a:endParaRPr lang="pt-BR" sz="1000" dirty="0"/>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endParaRPr lang="pt-BR" sz="1000" dirty="0"/>
          </a:p>
        </p:txBody>
      </p:sp>
      <p:sp>
        <p:nvSpPr>
          <p:cNvPr id="4" name="Espaço Reservado para Número de Slide 3"/>
          <p:cNvSpPr>
            <a:spLocks noGrp="1"/>
          </p:cNvSpPr>
          <p:nvPr>
            <p:ph type="sldNum" sz="quarter" idx="12"/>
          </p:nvPr>
        </p:nvSpPr>
        <p:spPr/>
        <p:txBody>
          <a:bodyPr/>
          <a:lstStyle/>
          <a:p>
            <a:fld id="{3BE26D6F-0DF4-434B-8C42-6B387AD159A9}" type="slidenum">
              <a:rPr lang="pt-BR" smtClean="0"/>
              <a:pPr/>
              <a:t>53</a:t>
            </a:fld>
            <a:endParaRPr lang="pt-BR" dirty="0"/>
          </a:p>
        </p:txBody>
      </p:sp>
      <p:pic>
        <p:nvPicPr>
          <p:cNvPr id="8" name="Imagem 7"/>
          <p:cNvPicPr/>
          <p:nvPr/>
        </p:nvPicPr>
        <p:blipFill rotWithShape="1">
          <a:blip r:embed="rId2">
            <a:extLst>
              <a:ext uri="{28A0092B-C50C-407E-A947-70E740481C1C}">
                <a14:useLocalDpi xmlns:a14="http://schemas.microsoft.com/office/drawing/2010/main" val="0"/>
              </a:ext>
            </a:extLst>
          </a:blip>
          <a:srcRect t="3977" b="4723"/>
          <a:stretch/>
        </p:blipFill>
        <p:spPr bwMode="auto">
          <a:xfrm>
            <a:off x="404664" y="1979712"/>
            <a:ext cx="6068491" cy="3697188"/>
          </a:xfrm>
          <a:prstGeom prst="rect">
            <a:avLst/>
          </a:prstGeom>
          <a:noFill/>
          <a:ln>
            <a:noFill/>
          </a:ln>
          <a:extLst>
            <a:ext uri="{53640926-AAD7-44D8-BBD7-CCE9431645EC}">
              <a14:shadowObscured xmlns:a14="http://schemas.microsoft.com/office/drawing/2010/main"/>
            </a:ext>
          </a:extLst>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881" y="2051720"/>
            <a:ext cx="737783" cy="720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tângulo 5"/>
          <p:cNvSpPr/>
          <p:nvPr/>
        </p:nvSpPr>
        <p:spPr>
          <a:xfrm>
            <a:off x="404664" y="1979712"/>
            <a:ext cx="6068491" cy="3697188"/>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1008" y="4002410"/>
            <a:ext cx="1219200" cy="20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o explicativo retangular com cantos arredondados 13"/>
          <p:cNvSpPr/>
          <p:nvPr/>
        </p:nvSpPr>
        <p:spPr>
          <a:xfrm>
            <a:off x="908720" y="4283968"/>
            <a:ext cx="2592288" cy="1008112"/>
          </a:xfrm>
          <a:prstGeom prst="wedgeRoundRectCallout">
            <a:avLst>
              <a:gd name="adj1" fmla="val 67790"/>
              <a:gd name="adj2" fmla="val -60458"/>
              <a:gd name="adj3" fmla="val 16667"/>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pt-BR" sz="1000" b="1" dirty="0" smtClean="0">
                <a:solidFill>
                  <a:srgbClr val="FF0000"/>
                </a:solidFill>
              </a:rPr>
              <a:t>Após a geração, o sistema apresenta</a:t>
            </a:r>
            <a:r>
              <a:rPr lang="pt-BR" sz="1000" b="1" i="1" dirty="0" smtClean="0">
                <a:solidFill>
                  <a:srgbClr val="FF0000"/>
                </a:solidFill>
              </a:rPr>
              <a:t> link </a:t>
            </a:r>
            <a:r>
              <a:rPr lang="pt-BR" sz="1000" b="1" dirty="0" smtClean="0">
                <a:solidFill>
                  <a:srgbClr val="FF0000"/>
                </a:solidFill>
              </a:rPr>
              <a:t>com único arquivo contendo os atos de Acórdãos (selecionados e concatenados) daquele Gabinete/Sessão.</a:t>
            </a:r>
            <a:endParaRPr lang="pt-BR" sz="1000" b="1" dirty="0">
              <a:solidFill>
                <a:srgbClr val="FF0000"/>
              </a:solidFill>
            </a:endParaRPr>
          </a:p>
        </p:txBody>
      </p:sp>
    </p:spTree>
    <p:extLst>
      <p:ext uri="{BB962C8B-B14F-4D97-AF65-F5344CB8AC3E}">
        <p14:creationId xmlns:p14="http://schemas.microsoft.com/office/powerpoint/2010/main" val="140858717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descr="capa4.jpg"/>
          <p:cNvPicPr>
            <a:picLocks noChangeAspect="1"/>
          </p:cNvPicPr>
          <p:nvPr/>
        </p:nvPicPr>
        <p:blipFill>
          <a:blip r:embed="rId3" cstate="print"/>
          <a:srcRect l="29866" r="13943"/>
          <a:stretch>
            <a:fillRect/>
          </a:stretch>
        </p:blipFill>
        <p:spPr>
          <a:xfrm>
            <a:off x="0" y="0"/>
            <a:ext cx="6858000" cy="9144000"/>
          </a:xfrm>
          <a:prstGeom prst="rect">
            <a:avLst/>
          </a:prstGeom>
        </p:spPr>
      </p:pic>
      <p:sp>
        <p:nvSpPr>
          <p:cNvPr id="7170" name="AutoShape 2" descr="chrome://skype_ff_extension/skin/numbers_button_skype_logo.png"/>
          <p:cNvSpPr>
            <a:spLocks noChangeAspect="1" noChangeArrowheads="1"/>
          </p:cNvSpPr>
          <p:nvPr/>
        </p:nvSpPr>
        <p:spPr bwMode="auto">
          <a:xfrm>
            <a:off x="955675" y="-152400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8" name="Arredondar Retângulo em um Canto Diagonal 7"/>
          <p:cNvSpPr/>
          <p:nvPr/>
        </p:nvSpPr>
        <p:spPr>
          <a:xfrm>
            <a:off x="1513905" y="2915816"/>
            <a:ext cx="3976442" cy="2880320"/>
          </a:xfrm>
          <a:prstGeom prst="round2DiagRect">
            <a:avLst>
              <a:gd name="adj1" fmla="val 30875"/>
              <a:gd name="adj2" fmla="val 0"/>
            </a:avLst>
          </a:prstGeom>
          <a:solidFill>
            <a:srgbClr val="E2F3D1">
              <a:alpha val="6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 name="Imagem 8" descr="logotipo-assinatura.png"/>
          <p:cNvPicPr>
            <a:picLocks noChangeAspect="1"/>
          </p:cNvPicPr>
          <p:nvPr/>
        </p:nvPicPr>
        <p:blipFill>
          <a:blip r:embed="rId4" cstate="print"/>
          <a:stretch>
            <a:fillRect/>
          </a:stretch>
        </p:blipFill>
        <p:spPr>
          <a:xfrm>
            <a:off x="1873945" y="3131840"/>
            <a:ext cx="3383441" cy="1370956"/>
          </a:xfrm>
          <a:prstGeom prst="rect">
            <a:avLst/>
          </a:prstGeom>
        </p:spPr>
      </p:pic>
      <p:sp>
        <p:nvSpPr>
          <p:cNvPr id="10" name="Arredondar Retângulo em um Canto Diagonal 9"/>
          <p:cNvSpPr/>
          <p:nvPr/>
        </p:nvSpPr>
        <p:spPr>
          <a:xfrm>
            <a:off x="1513905" y="4540468"/>
            <a:ext cx="3888432" cy="1224136"/>
          </a:xfrm>
          <a:prstGeom prst="round2DiagRect">
            <a:avLst>
              <a:gd name="adj1" fmla="val 5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smtClean="0">
                <a:solidFill>
                  <a:srgbClr val="264F9E"/>
                </a:solidFill>
              </a:rPr>
              <a:t>Grupo Consulters</a:t>
            </a:r>
          </a:p>
          <a:p>
            <a:pPr algn="ctr"/>
            <a:r>
              <a:rPr lang="pt-BR" sz="1200" dirty="0" smtClean="0">
                <a:solidFill>
                  <a:srgbClr val="264F9E"/>
                </a:solidFill>
                <a:cs typeface="Arial" charset="0"/>
              </a:rPr>
              <a:t>Rua </a:t>
            </a:r>
            <a:r>
              <a:rPr lang="pt-BR" sz="1200" dirty="0" smtClean="0">
                <a:solidFill>
                  <a:srgbClr val="264F9E"/>
                </a:solidFill>
                <a:cs typeface="Arial" charset="0"/>
              </a:rPr>
              <a:t>Guararapes, 1474 – Brooklin Novo</a:t>
            </a:r>
            <a:r>
              <a:rPr lang="pt-BR" sz="1200" dirty="0" smtClean="0">
                <a:solidFill>
                  <a:srgbClr val="264F9E"/>
                </a:solidFill>
                <a:cs typeface="Arial" charset="0"/>
              </a:rPr>
              <a:t/>
            </a:r>
            <a:br>
              <a:rPr lang="pt-BR" sz="1200" dirty="0" smtClean="0">
                <a:solidFill>
                  <a:srgbClr val="264F9E"/>
                </a:solidFill>
                <a:cs typeface="Arial" charset="0"/>
              </a:rPr>
            </a:br>
            <a:r>
              <a:rPr lang="pt-BR" sz="1200" dirty="0" smtClean="0">
                <a:solidFill>
                  <a:srgbClr val="264F9E"/>
                </a:solidFill>
                <a:cs typeface="Arial" charset="0"/>
              </a:rPr>
              <a:t>São Paulo - SP | CEP: 04569-011</a:t>
            </a:r>
            <a:br>
              <a:rPr lang="pt-BR" sz="1200" dirty="0" smtClean="0">
                <a:solidFill>
                  <a:srgbClr val="264F9E"/>
                </a:solidFill>
                <a:cs typeface="Arial" charset="0"/>
              </a:rPr>
            </a:br>
            <a:r>
              <a:rPr lang="pt-BR" sz="1200" dirty="0" smtClean="0">
                <a:solidFill>
                  <a:srgbClr val="264F9E"/>
                </a:solidFill>
                <a:cs typeface="Arial" charset="0"/>
              </a:rPr>
              <a:t>PABX:    (11) 5112-9300 </a:t>
            </a:r>
            <a:endParaRPr lang="pt-BR" sz="1200" b="1" dirty="0">
              <a:solidFill>
                <a:srgbClr val="264F9E"/>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Sessões</a:t>
            </a:r>
            <a:endParaRPr lang="pt-BR" dirty="0"/>
          </a:p>
        </p:txBody>
      </p:sp>
      <p:sp>
        <p:nvSpPr>
          <p:cNvPr id="3" name="Espaço Reservado para Conteúdo 2"/>
          <p:cNvSpPr>
            <a:spLocks noGrp="1"/>
          </p:cNvSpPr>
          <p:nvPr>
            <p:ph idx="1"/>
          </p:nvPr>
        </p:nvSpPr>
        <p:spPr/>
        <p:txBody>
          <a:bodyPr/>
          <a:lstStyle/>
          <a:p>
            <a:r>
              <a:rPr lang="pt-BR" sz="1400" b="1" dirty="0" smtClean="0"/>
              <a:t>Incluir processos na pauta</a:t>
            </a:r>
          </a:p>
          <a:p>
            <a:pPr algn="ctr"/>
            <a:endParaRPr lang="pt-BR" sz="1400" b="1" dirty="0" smtClean="0"/>
          </a:p>
          <a:p>
            <a:pPr algn="just">
              <a:buClr>
                <a:srgbClr val="679E2A"/>
              </a:buClr>
              <a:buFont typeface="Wingdings" panose="05000000000000000000" pitchFamily="2" charset="2"/>
              <a:buChar char="ü"/>
            </a:pPr>
            <a:r>
              <a:rPr lang="pt-BR" sz="1000" dirty="0" smtClean="0"/>
              <a:t>Após a criação da sessão é necessário incluir os processos na pauta para que sejam julgados, para isso os processos que estão nos Gabinetes,</a:t>
            </a:r>
            <a:r>
              <a:rPr lang="pt-BR" sz="1000" dirty="0" smtClean="0">
                <a:solidFill>
                  <a:srgbClr val="FF0000"/>
                </a:solidFill>
              </a:rPr>
              <a:t> </a:t>
            </a:r>
            <a:r>
              <a:rPr lang="pt-BR" sz="1000" dirty="0" smtClean="0"/>
              <a:t>devem ser encaminhados para os setores que montam pauta da </a:t>
            </a:r>
            <a:r>
              <a:rPr lang="pt-BR" sz="1000" b="1" dirty="0" smtClean="0"/>
              <a:t>Secretaria das Sessões.  </a:t>
            </a:r>
            <a:r>
              <a:rPr lang="pt-BR" sz="1000" dirty="0" smtClean="0"/>
              <a:t> Os próprios Gabinetes também podem efetuar a inclusão de processos na pauta, conforme os procedimentos do Tribunal.</a:t>
            </a:r>
          </a:p>
          <a:p>
            <a:pPr algn="just">
              <a:buClr>
                <a:srgbClr val="679E2A"/>
              </a:buClr>
              <a:buFont typeface="Wingdings" panose="05000000000000000000" pitchFamily="2" charset="2"/>
              <a:buChar char="ü"/>
            </a:pPr>
            <a:r>
              <a:rPr lang="pt-BR" sz="1000" dirty="0" smtClean="0"/>
              <a:t>O procedimento é iniciado pela mesa de trabalho,  o processo deve estar posicionado na situação: </a:t>
            </a:r>
            <a:r>
              <a:rPr lang="pt-BR" sz="1000" b="1" dirty="0" smtClean="0"/>
              <a:t>“AGUARDANDO INCLUSÃO NA PAUTA”</a:t>
            </a:r>
            <a:r>
              <a:rPr lang="pt-BR" sz="1000" dirty="0" smtClean="0"/>
              <a:t>.</a:t>
            </a:r>
          </a:p>
          <a:p>
            <a:pPr algn="just">
              <a:buClr>
                <a:srgbClr val="679E2A"/>
              </a:buClr>
              <a:buFont typeface="Wingdings" panose="05000000000000000000" pitchFamily="2" charset="2"/>
              <a:buChar char="ü"/>
            </a:pPr>
            <a:r>
              <a:rPr lang="pt-BR" sz="1000" dirty="0" smtClean="0"/>
              <a:t>A inclusão dos processos na pauta, poderá ser por lote selecionando vários processos  ou individualmente.</a:t>
            </a:r>
          </a:p>
          <a:p>
            <a:pPr marL="171450" indent="-171450">
              <a:buClr>
                <a:srgbClr val="679E2A"/>
              </a:buClr>
              <a:buFont typeface="Wingdings" panose="05000000000000000000" pitchFamily="2" charset="2"/>
              <a:buChar char="ü"/>
            </a:pPr>
            <a:r>
              <a:rPr lang="pt-BR" sz="1000" dirty="0" smtClean="0"/>
              <a:t>      Selecionar o processo e executar a operação : </a:t>
            </a:r>
            <a:r>
              <a:rPr lang="pt-BR" sz="1000" b="1" dirty="0" smtClean="0"/>
              <a:t>“ INCLUIR PROCESSO NA PAUTA”</a:t>
            </a:r>
            <a:r>
              <a:rPr lang="pt-BR" sz="1000" dirty="0" smtClean="0"/>
              <a:t>, conforme instruções abaixo:</a:t>
            </a:r>
          </a:p>
          <a:p>
            <a:pPr marL="171450" indent="-171450">
              <a:buClr>
                <a:srgbClr val="679E2A"/>
              </a:buClr>
              <a:buFont typeface="Wingdings" panose="05000000000000000000" pitchFamily="2" charset="2"/>
              <a:buChar char="ü"/>
            </a:pPr>
            <a:endParaRPr lang="pt-BR" sz="1000" dirty="0" smtClean="0"/>
          </a:p>
          <a:p>
            <a:pPr marL="0" indent="0">
              <a:buClr>
                <a:srgbClr val="679E2A"/>
              </a:buClr>
            </a:pPr>
            <a:endParaRPr lang="pt-BR" sz="1000" dirty="0" smtClean="0"/>
          </a:p>
          <a:p>
            <a:pPr marL="0" indent="0">
              <a:buClr>
                <a:srgbClr val="679E2A"/>
              </a:buClr>
            </a:pPr>
            <a:endParaRPr lang="pt-BR" sz="1000" dirty="0"/>
          </a:p>
        </p:txBody>
      </p:sp>
      <p:sp>
        <p:nvSpPr>
          <p:cNvPr id="4" name="Espaço Reservado para Número de Slide 3"/>
          <p:cNvSpPr>
            <a:spLocks noGrp="1"/>
          </p:cNvSpPr>
          <p:nvPr>
            <p:ph type="sldNum" sz="quarter" idx="12"/>
          </p:nvPr>
        </p:nvSpPr>
        <p:spPr/>
        <p:txBody>
          <a:bodyPr/>
          <a:lstStyle/>
          <a:p>
            <a:fld id="{3BE26D6F-0DF4-434B-8C42-6B387AD159A9}" type="slidenum">
              <a:rPr lang="pt-BR" smtClean="0"/>
              <a:pPr/>
              <a:t>6</a:t>
            </a:fld>
            <a:endParaRPr lang="pt-BR"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648" y="4177696"/>
            <a:ext cx="6336704" cy="3562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tângulo 6"/>
          <p:cNvSpPr/>
          <p:nvPr/>
        </p:nvSpPr>
        <p:spPr>
          <a:xfrm>
            <a:off x="260648" y="4177696"/>
            <a:ext cx="6336704" cy="3562656"/>
          </a:xfrm>
          <a:prstGeom prst="rect">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Texto explicativo retangular com cantos arredondados 18"/>
          <p:cNvSpPr/>
          <p:nvPr/>
        </p:nvSpPr>
        <p:spPr>
          <a:xfrm>
            <a:off x="1268761" y="3559452"/>
            <a:ext cx="1728191" cy="504056"/>
          </a:xfrm>
          <a:prstGeom prst="wedgeRoundRectCallout">
            <a:avLst>
              <a:gd name="adj1" fmla="val 59538"/>
              <a:gd name="adj2" fmla="val 84339"/>
              <a:gd name="adj3" fmla="val 16667"/>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just"/>
            <a:r>
              <a:rPr lang="pt-BR" sz="900" b="1" dirty="0" smtClean="0">
                <a:solidFill>
                  <a:srgbClr val="FF0000"/>
                </a:solidFill>
              </a:rPr>
              <a:t>Executar a </a:t>
            </a:r>
            <a:r>
              <a:rPr lang="pt-BR" sz="900" b="1" dirty="0">
                <a:solidFill>
                  <a:srgbClr val="FF0000"/>
                </a:solidFill>
              </a:rPr>
              <a:t>operação </a:t>
            </a:r>
            <a:r>
              <a:rPr lang="pt-BR" sz="900" b="1" dirty="0" smtClean="0">
                <a:solidFill>
                  <a:srgbClr val="FF0000"/>
                </a:solidFill>
              </a:rPr>
              <a:t>: “INCLUIR PROCESSO NA PAUTA”.  </a:t>
            </a:r>
            <a:endParaRPr lang="pt-BR" sz="900" b="1" dirty="0">
              <a:solidFill>
                <a:srgbClr val="FF0000"/>
              </a:solidFill>
            </a:endParaRPr>
          </a:p>
        </p:txBody>
      </p:sp>
      <p:sp>
        <p:nvSpPr>
          <p:cNvPr id="21" name="Texto explicativo retangular com cantos arredondados 20"/>
          <p:cNvSpPr/>
          <p:nvPr/>
        </p:nvSpPr>
        <p:spPr>
          <a:xfrm>
            <a:off x="1556792" y="5720724"/>
            <a:ext cx="1800200" cy="476599"/>
          </a:xfrm>
          <a:prstGeom prst="wedgeRoundRectCallout">
            <a:avLst>
              <a:gd name="adj1" fmla="val -58347"/>
              <a:gd name="adj2" fmla="val -129219"/>
              <a:gd name="adj3" fmla="val 16667"/>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pt-BR" sz="900" b="1" dirty="0" smtClean="0">
                <a:solidFill>
                  <a:srgbClr val="FF0000"/>
                </a:solidFill>
              </a:rPr>
              <a:t>Selecionar o processo que será incluído na pauta, seja  a seleção de vários ou apenas de um.</a:t>
            </a:r>
            <a:endParaRPr lang="pt-BR" sz="900" b="1" dirty="0">
              <a:solidFill>
                <a:srgbClr val="FF0000"/>
              </a:solidFill>
            </a:endParaRPr>
          </a:p>
        </p:txBody>
      </p:sp>
      <p:sp>
        <p:nvSpPr>
          <p:cNvPr id="20" name="Texto explicativo retangular com cantos arredondados 19"/>
          <p:cNvSpPr/>
          <p:nvPr/>
        </p:nvSpPr>
        <p:spPr>
          <a:xfrm>
            <a:off x="1628800" y="6401705"/>
            <a:ext cx="1872208" cy="504056"/>
          </a:xfrm>
          <a:prstGeom prst="wedgeRoundRectCallout">
            <a:avLst>
              <a:gd name="adj1" fmla="val -78565"/>
              <a:gd name="adj2" fmla="val -50929"/>
              <a:gd name="adj3" fmla="val 16667"/>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pt-BR" sz="900" b="1" dirty="0" smtClean="0">
                <a:solidFill>
                  <a:srgbClr val="FF0000"/>
                </a:solidFill>
              </a:rPr>
              <a:t>Clicar na situação do processo </a:t>
            </a:r>
            <a:r>
              <a:rPr lang="pt-BR" sz="900" b="1" dirty="0">
                <a:solidFill>
                  <a:srgbClr val="FF0000"/>
                </a:solidFill>
              </a:rPr>
              <a:t>no </a:t>
            </a:r>
            <a:r>
              <a:rPr lang="pt-BR" sz="900" b="1" dirty="0" smtClean="0">
                <a:solidFill>
                  <a:srgbClr val="FF0000"/>
                </a:solidFill>
              </a:rPr>
              <a:t>trâmite: ”AGUARDANDO INCLUSÃO NA PAUTA “.</a:t>
            </a:r>
            <a:endParaRPr lang="pt-BR" sz="900" b="1" dirty="0">
              <a:solidFill>
                <a:srgbClr val="FF0000"/>
              </a:solidFill>
            </a:endParaRPr>
          </a:p>
        </p:txBody>
      </p:sp>
      <p:sp>
        <p:nvSpPr>
          <p:cNvPr id="5" name="Chave direita 4"/>
          <p:cNvSpPr/>
          <p:nvPr/>
        </p:nvSpPr>
        <p:spPr>
          <a:xfrm>
            <a:off x="1412777" y="4813703"/>
            <a:ext cx="144015" cy="550385"/>
          </a:xfrm>
          <a:prstGeom prst="rightBrace">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Tree>
    <p:extLst>
      <p:ext uri="{BB962C8B-B14F-4D97-AF65-F5344CB8AC3E}">
        <p14:creationId xmlns:p14="http://schemas.microsoft.com/office/powerpoint/2010/main" val="23079511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Sessões</a:t>
            </a:r>
            <a:endParaRPr lang="pt-BR" dirty="0"/>
          </a:p>
        </p:txBody>
      </p:sp>
      <p:sp>
        <p:nvSpPr>
          <p:cNvPr id="3" name="Espaço Reservado para Conteúdo 2"/>
          <p:cNvSpPr>
            <a:spLocks noGrp="1"/>
          </p:cNvSpPr>
          <p:nvPr>
            <p:ph idx="1"/>
          </p:nvPr>
        </p:nvSpPr>
        <p:spPr>
          <a:xfrm>
            <a:off x="144016" y="971600"/>
            <a:ext cx="6597352" cy="7992888"/>
          </a:xfrm>
        </p:spPr>
        <p:txBody>
          <a:bodyPr/>
          <a:lstStyle/>
          <a:p>
            <a:r>
              <a:rPr lang="pt-BR" sz="1400" b="1" dirty="0" smtClean="0"/>
              <a:t>Incluir processos na pauta</a:t>
            </a:r>
          </a:p>
          <a:p>
            <a:pPr algn="ctr"/>
            <a:endParaRPr lang="pt-BR" sz="1400" b="1" dirty="0" smtClean="0"/>
          </a:p>
          <a:p>
            <a:pPr marL="171450" indent="-171450" algn="just">
              <a:buClr>
                <a:srgbClr val="679E2A"/>
              </a:buClr>
              <a:buFont typeface="Wingdings" panose="05000000000000000000" pitchFamily="2" charset="2"/>
              <a:buChar char="ü"/>
            </a:pPr>
            <a:r>
              <a:rPr lang="pt-BR" sz="1000" dirty="0" smtClean="0"/>
              <a:t>Após esse procedimento, o sistema irá</a:t>
            </a:r>
            <a:r>
              <a:rPr lang="pt-BR" sz="1000" b="1" dirty="0" smtClean="0"/>
              <a:t> </a:t>
            </a:r>
            <a:r>
              <a:rPr lang="pt-BR" sz="1000" dirty="0" smtClean="0"/>
              <a:t> apresentar uma tela de inclusão do processo, devendo selecionar a </a:t>
            </a:r>
            <a:r>
              <a:rPr lang="pt-BR" sz="1000" b="1" dirty="0" smtClean="0"/>
              <a:t>pauta, </a:t>
            </a:r>
            <a:r>
              <a:rPr lang="pt-BR" sz="1000" dirty="0" smtClean="0"/>
              <a:t>caso a inclusão seja em lote, selecionar o conselheiro, mas se for individual o sistema trará o </a:t>
            </a:r>
            <a:r>
              <a:rPr lang="pt-BR" sz="1000" dirty="0"/>
              <a:t>C</a:t>
            </a:r>
            <a:r>
              <a:rPr lang="pt-BR" sz="1000" dirty="0" smtClean="0"/>
              <a:t>onselheiro Relator do processo, em seguida </a:t>
            </a:r>
            <a:r>
              <a:rPr lang="pt-BR" sz="1000" b="1" dirty="0" smtClean="0"/>
              <a:t>SALVAR</a:t>
            </a:r>
            <a:r>
              <a:rPr lang="pt-BR" sz="1000" dirty="0" smtClean="0"/>
              <a:t> ou </a:t>
            </a:r>
            <a:r>
              <a:rPr lang="pt-BR" sz="1000" b="1" dirty="0" smtClean="0"/>
              <a:t>CANCELAR</a:t>
            </a:r>
            <a:r>
              <a:rPr lang="pt-BR" sz="1000" dirty="0" smtClean="0"/>
              <a:t> as informações, conforme as instruções abaixo:</a:t>
            </a:r>
          </a:p>
          <a:p>
            <a:pPr marL="0" indent="0">
              <a:buClr>
                <a:srgbClr val="679E2A"/>
              </a:buClr>
            </a:pPr>
            <a:endParaRPr lang="pt-BR" sz="1000" dirty="0"/>
          </a:p>
          <a:p>
            <a:pPr marL="0" indent="0">
              <a:buClr>
                <a:srgbClr val="679E2A"/>
              </a:buClr>
            </a:pPr>
            <a:endParaRPr lang="pt-BR" sz="1000" dirty="0"/>
          </a:p>
        </p:txBody>
      </p:sp>
      <p:sp>
        <p:nvSpPr>
          <p:cNvPr id="4" name="Espaço Reservado para Número de Slide 3"/>
          <p:cNvSpPr>
            <a:spLocks noGrp="1"/>
          </p:cNvSpPr>
          <p:nvPr>
            <p:ph type="sldNum" sz="quarter" idx="12"/>
          </p:nvPr>
        </p:nvSpPr>
        <p:spPr/>
        <p:txBody>
          <a:bodyPr/>
          <a:lstStyle/>
          <a:p>
            <a:fld id="{3BE26D6F-0DF4-434B-8C42-6B387AD159A9}" type="slidenum">
              <a:rPr lang="pt-BR" smtClean="0"/>
              <a:pPr/>
              <a:t>7</a:t>
            </a:fld>
            <a:endParaRPr lang="pt-BR" dirty="0"/>
          </a:p>
        </p:txBody>
      </p:sp>
      <p:sp>
        <p:nvSpPr>
          <p:cNvPr id="6" name="Retângulo 5"/>
          <p:cNvSpPr/>
          <p:nvPr/>
        </p:nvSpPr>
        <p:spPr>
          <a:xfrm>
            <a:off x="597634" y="4211960"/>
            <a:ext cx="5374697" cy="707886"/>
          </a:xfrm>
          <a:prstGeom prst="rect">
            <a:avLst/>
          </a:prstGeom>
        </p:spPr>
        <p:txBody>
          <a:bodyPr wrap="square">
            <a:spAutoFit/>
          </a:bodyPr>
          <a:lstStyle/>
          <a:p>
            <a:endParaRPr lang="pt-BR" sz="1000" dirty="0">
              <a:solidFill>
                <a:srgbClr val="264F9E"/>
              </a:solidFill>
            </a:endParaRPr>
          </a:p>
          <a:p>
            <a:endParaRPr lang="pt-BR" sz="1000" dirty="0" smtClean="0">
              <a:solidFill>
                <a:srgbClr val="264F9E"/>
              </a:solidFill>
            </a:endParaRPr>
          </a:p>
          <a:p>
            <a:endParaRPr lang="pt-BR" sz="1000" dirty="0">
              <a:solidFill>
                <a:srgbClr val="264F9E"/>
              </a:solidFill>
            </a:endParaRPr>
          </a:p>
          <a:p>
            <a:pPr lvl="0"/>
            <a:endParaRPr lang="pt-BR" sz="1000" dirty="0">
              <a:solidFill>
                <a:srgbClr val="264F9E"/>
              </a:solidFill>
            </a:endParaRP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941" y="2627784"/>
            <a:ext cx="4867275" cy="3762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1340768" y="6822132"/>
            <a:ext cx="4210050" cy="163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tângulo 7"/>
          <p:cNvSpPr/>
          <p:nvPr/>
        </p:nvSpPr>
        <p:spPr>
          <a:xfrm>
            <a:off x="1340768" y="6822132"/>
            <a:ext cx="4210050" cy="1638300"/>
          </a:xfrm>
          <a:prstGeom prst="rect">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p:cNvSpPr/>
          <p:nvPr/>
        </p:nvSpPr>
        <p:spPr>
          <a:xfrm>
            <a:off x="505941" y="2627784"/>
            <a:ext cx="4867275" cy="3762375"/>
          </a:xfrm>
          <a:prstGeom prst="rect">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Texto explicativo retangular com cantos arredondados 14"/>
          <p:cNvSpPr/>
          <p:nvPr/>
        </p:nvSpPr>
        <p:spPr>
          <a:xfrm>
            <a:off x="3424833" y="2845739"/>
            <a:ext cx="1728192" cy="716218"/>
          </a:xfrm>
          <a:prstGeom prst="wedgeRoundRectCallout">
            <a:avLst>
              <a:gd name="adj1" fmla="val 27419"/>
              <a:gd name="adj2" fmla="val 133071"/>
              <a:gd name="adj3" fmla="val 16667"/>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pt-BR" sz="900" b="1" dirty="0" smtClean="0">
                <a:solidFill>
                  <a:srgbClr val="FF0000"/>
                </a:solidFill>
              </a:rPr>
              <a:t>Selecionar </a:t>
            </a:r>
            <a:r>
              <a:rPr lang="pt-BR" sz="900" b="1" dirty="0">
                <a:solidFill>
                  <a:srgbClr val="FF0000"/>
                </a:solidFill>
              </a:rPr>
              <a:t>a </a:t>
            </a:r>
            <a:r>
              <a:rPr lang="pt-BR" sz="900" b="1" dirty="0" smtClean="0">
                <a:solidFill>
                  <a:srgbClr val="FF0000"/>
                </a:solidFill>
              </a:rPr>
              <a:t>PAUTA, </a:t>
            </a:r>
            <a:r>
              <a:rPr lang="pt-BR" sz="900" b="1" dirty="0">
                <a:solidFill>
                  <a:srgbClr val="FF0000"/>
                </a:solidFill>
              </a:rPr>
              <a:t>onde são apresentadas todas as Sessões que ainda não ocorreram. </a:t>
            </a:r>
          </a:p>
        </p:txBody>
      </p:sp>
      <p:sp>
        <p:nvSpPr>
          <p:cNvPr id="23" name="Texto explicativo retangular com cantos arredondados 22"/>
          <p:cNvSpPr/>
          <p:nvPr/>
        </p:nvSpPr>
        <p:spPr>
          <a:xfrm>
            <a:off x="2319162" y="5198343"/>
            <a:ext cx="1686272" cy="432048"/>
          </a:xfrm>
          <a:prstGeom prst="wedgeRoundRectCallout">
            <a:avLst>
              <a:gd name="adj1" fmla="val -76866"/>
              <a:gd name="adj2" fmla="val -28048"/>
              <a:gd name="adj3" fmla="val 16667"/>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pt-BR" sz="900" b="1" dirty="0" smtClean="0">
                <a:solidFill>
                  <a:srgbClr val="FF0000"/>
                </a:solidFill>
              </a:rPr>
              <a:t>Incluir o OBJETIVO, caso seja necessário.     </a:t>
            </a:r>
            <a:endParaRPr lang="pt-BR" sz="900" b="1" dirty="0">
              <a:solidFill>
                <a:srgbClr val="FF0000"/>
              </a:solidFill>
            </a:endParaRPr>
          </a:p>
        </p:txBody>
      </p:sp>
      <p:sp>
        <p:nvSpPr>
          <p:cNvPr id="22" name="Texto explicativo retangular com cantos arredondados 21"/>
          <p:cNvSpPr/>
          <p:nvPr/>
        </p:nvSpPr>
        <p:spPr>
          <a:xfrm>
            <a:off x="4863802" y="4933017"/>
            <a:ext cx="1819214" cy="1211719"/>
          </a:xfrm>
          <a:prstGeom prst="wedgeRoundRectCallout">
            <a:avLst>
              <a:gd name="adj1" fmla="val -50955"/>
              <a:gd name="adj2" fmla="val -62339"/>
              <a:gd name="adj3" fmla="val 16667"/>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pt-BR" sz="900" b="1" dirty="0">
                <a:solidFill>
                  <a:srgbClr val="FF0000"/>
                </a:solidFill>
              </a:rPr>
              <a:t>Na opção, o sistema já traz o Conselheiro Relator do </a:t>
            </a:r>
            <a:r>
              <a:rPr lang="pt-BR" sz="900" b="1" dirty="0" smtClean="0">
                <a:solidFill>
                  <a:srgbClr val="FF0000"/>
                </a:solidFill>
              </a:rPr>
              <a:t>processo se for uma inclusão individual, sendo permitido alterar. Mas caso seja por lote, deverá selecionar o Conselheiro Relator.</a:t>
            </a:r>
            <a:endParaRPr lang="pt-BR" sz="900" b="1" dirty="0">
              <a:solidFill>
                <a:srgbClr val="FF0000"/>
              </a:solidFill>
            </a:endParaRPr>
          </a:p>
        </p:txBody>
      </p:sp>
      <p:sp>
        <p:nvSpPr>
          <p:cNvPr id="24" name="Texto explicativo retangular com cantos arredondados 23"/>
          <p:cNvSpPr/>
          <p:nvPr/>
        </p:nvSpPr>
        <p:spPr>
          <a:xfrm>
            <a:off x="2348880" y="6084168"/>
            <a:ext cx="1388741" cy="432048"/>
          </a:xfrm>
          <a:prstGeom prst="wedgeRoundRectCallout">
            <a:avLst>
              <a:gd name="adj1" fmla="val -64414"/>
              <a:gd name="adj2" fmla="val -74344"/>
              <a:gd name="adj3" fmla="val 16667"/>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pt-BR" sz="900" b="1" dirty="0" smtClean="0">
                <a:solidFill>
                  <a:srgbClr val="FF0000"/>
                </a:solidFill>
              </a:rPr>
              <a:t>FECHAR ou SALVAR as informações.</a:t>
            </a:r>
            <a:endParaRPr lang="pt-BR" sz="900" b="1" dirty="0">
              <a:solidFill>
                <a:srgbClr val="FF0000"/>
              </a:solidFill>
            </a:endParaRPr>
          </a:p>
        </p:txBody>
      </p:sp>
      <p:sp>
        <p:nvSpPr>
          <p:cNvPr id="25" name="Texto explicativo retangular com cantos arredondados 24"/>
          <p:cNvSpPr/>
          <p:nvPr/>
        </p:nvSpPr>
        <p:spPr>
          <a:xfrm>
            <a:off x="2636912" y="7812360"/>
            <a:ext cx="1819214" cy="792088"/>
          </a:xfrm>
          <a:prstGeom prst="wedgeRoundRectCallout">
            <a:avLst>
              <a:gd name="adj1" fmla="val -34724"/>
              <a:gd name="adj2" fmla="val -72235"/>
              <a:gd name="adj3" fmla="val 16667"/>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pt-BR" sz="900" b="1" dirty="0" smtClean="0">
                <a:solidFill>
                  <a:srgbClr val="FF0000"/>
                </a:solidFill>
              </a:rPr>
              <a:t>Em seguida é apresentado a mensagem de que a operação foi realizada com sucesso.</a:t>
            </a:r>
            <a:endParaRPr lang="pt-BR" sz="900" b="1" dirty="0">
              <a:solidFill>
                <a:srgbClr val="FF0000"/>
              </a:solidFill>
            </a:endParaRPr>
          </a:p>
        </p:txBody>
      </p:sp>
      <p:sp>
        <p:nvSpPr>
          <p:cNvPr id="5" name="Retângulo 4"/>
          <p:cNvSpPr/>
          <p:nvPr/>
        </p:nvSpPr>
        <p:spPr>
          <a:xfrm>
            <a:off x="2132856" y="7236296"/>
            <a:ext cx="1728192" cy="21602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4784" y="3707904"/>
            <a:ext cx="1304925" cy="28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359" y="3635896"/>
            <a:ext cx="1304925" cy="28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46581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44016" y="899592"/>
            <a:ext cx="6597352" cy="7992888"/>
          </a:xfrm>
        </p:spPr>
        <p:txBody>
          <a:bodyPr/>
          <a:lstStyle/>
          <a:p>
            <a:r>
              <a:rPr lang="pt-BR" sz="1400" b="1" dirty="0" smtClean="0"/>
              <a:t>Gerenciar Pauta</a:t>
            </a:r>
          </a:p>
          <a:p>
            <a:pPr marL="171450" indent="-171450">
              <a:buClr>
                <a:srgbClr val="679E2A"/>
              </a:buClr>
              <a:buFont typeface="Wingdings" panose="05000000000000000000" pitchFamily="2" charset="2"/>
              <a:buChar char="ü"/>
            </a:pPr>
            <a:r>
              <a:rPr lang="pt-BR" sz="1000" dirty="0" smtClean="0"/>
              <a:t>Após a inclusão dos processos na pauta, é possível efetuar os procedimentos necessários na sessão e acompanhar o “status” da sessão. Para isso deve-se seguir os seguintes procedimentos:</a:t>
            </a:r>
          </a:p>
          <a:p>
            <a:pPr marL="171450" lvl="0" indent="-171450">
              <a:buClr>
                <a:srgbClr val="679E2A"/>
              </a:buClr>
              <a:buFont typeface="Wingdings" panose="05000000000000000000" pitchFamily="2" charset="2"/>
              <a:buChar char="ü"/>
            </a:pPr>
            <a:r>
              <a:rPr lang="pt-BR" sz="1000" dirty="0"/>
              <a:t>Na mesa de trabalho, na barra de menu, clicar no ícone </a:t>
            </a:r>
            <a:r>
              <a:rPr lang="pt-BR" sz="1000" b="1" dirty="0" smtClean="0"/>
              <a:t>SESSÕES</a:t>
            </a:r>
            <a:r>
              <a:rPr lang="pt-BR" sz="1000" dirty="0" smtClean="0"/>
              <a:t>, em seguida  selecionar a opção </a:t>
            </a:r>
            <a:r>
              <a:rPr lang="pt-BR" sz="1000" b="1" dirty="0" smtClean="0"/>
              <a:t>GERENCIAR PAUTA</a:t>
            </a:r>
            <a:r>
              <a:rPr lang="pt-BR" sz="1000" dirty="0" smtClean="0"/>
              <a:t>, conforme telas abaixo: </a:t>
            </a:r>
          </a:p>
          <a:p>
            <a:pPr marL="0" indent="0">
              <a:buClr>
                <a:srgbClr val="679E2A"/>
              </a:buClr>
            </a:pPr>
            <a:endParaRPr lang="pt-BR" sz="1000" dirty="0" smtClean="0"/>
          </a:p>
          <a:p>
            <a:pPr marL="171450" indent="-171450">
              <a:buClr>
                <a:srgbClr val="679E2A"/>
              </a:buClr>
              <a:buFont typeface="Wingdings" panose="05000000000000000000" pitchFamily="2" charset="2"/>
              <a:buChar char="ü"/>
            </a:pPr>
            <a:endParaRPr lang="pt-BR" sz="1000" dirty="0"/>
          </a:p>
          <a:p>
            <a:pPr marL="171450" indent="-171450">
              <a:buClr>
                <a:srgbClr val="679E2A"/>
              </a:buClr>
              <a:buFont typeface="Wingdings" panose="05000000000000000000" pitchFamily="2" charset="2"/>
              <a:buChar char="ü"/>
            </a:pPr>
            <a:endParaRPr lang="pt-BR" sz="1000" dirty="0" smtClean="0"/>
          </a:p>
          <a:p>
            <a:pPr marL="171450" indent="-171450">
              <a:buClr>
                <a:srgbClr val="679E2A"/>
              </a:buClr>
              <a:buFont typeface="Wingdings" panose="05000000000000000000" pitchFamily="2" charset="2"/>
              <a:buChar char="ü"/>
            </a:pPr>
            <a:endParaRPr lang="pt-BR" sz="1000" dirty="0" smtClean="0"/>
          </a:p>
          <a:p>
            <a:pPr marL="0" indent="0">
              <a:buClr>
                <a:srgbClr val="679E2A"/>
              </a:buClr>
            </a:pPr>
            <a:endParaRPr lang="pt-BR" sz="1000" dirty="0"/>
          </a:p>
          <a:p>
            <a:pPr marL="171450" lvl="0" indent="-171450">
              <a:buClr>
                <a:srgbClr val="679E2A"/>
              </a:buClr>
              <a:buFont typeface="Wingdings" panose="05000000000000000000" pitchFamily="2" charset="2"/>
              <a:buChar char="ü"/>
            </a:pPr>
            <a:r>
              <a:rPr lang="pt-BR" sz="1000" dirty="0" smtClean="0"/>
              <a:t>Em </a:t>
            </a:r>
            <a:r>
              <a:rPr lang="pt-BR" sz="1000" b="1" dirty="0" smtClean="0"/>
              <a:t>Gerenciar Pauta</a:t>
            </a:r>
            <a:r>
              <a:rPr lang="pt-BR" sz="1000" dirty="0" smtClean="0"/>
              <a:t>, são mostradas todas as pautas  cadastradas em ordem decrescente de data, com o status em que se encontra, representado por ícones. </a:t>
            </a:r>
          </a:p>
          <a:p>
            <a:pPr marL="171450" lvl="0" indent="-171450">
              <a:buClr>
                <a:srgbClr val="679E2A"/>
              </a:buClr>
              <a:buFont typeface="Wingdings" panose="05000000000000000000" pitchFamily="2" charset="2"/>
              <a:buChar char="ü"/>
            </a:pPr>
            <a:endParaRPr lang="pt-BR" sz="1000" dirty="0" smtClean="0"/>
          </a:p>
          <a:p>
            <a:pPr marL="0" indent="0">
              <a:buClr>
                <a:srgbClr val="679E2A"/>
              </a:buClr>
            </a:pPr>
            <a:endParaRPr lang="pt-BR" sz="1000" dirty="0" smtClean="0"/>
          </a:p>
          <a:p>
            <a:pPr marL="0" indent="0">
              <a:buClr>
                <a:srgbClr val="679E2A"/>
              </a:buClr>
            </a:pPr>
            <a:endParaRPr lang="pt-BR" sz="1000" dirty="0"/>
          </a:p>
          <a:p>
            <a:pPr marL="0" indent="0">
              <a:buClr>
                <a:srgbClr val="679E2A"/>
              </a:buClr>
            </a:pPr>
            <a:endParaRPr lang="pt-BR" sz="1000" dirty="0" smtClean="0"/>
          </a:p>
          <a:p>
            <a:pPr marL="0" lvl="1" indent="0" defTabSz="914400">
              <a:buClr>
                <a:srgbClr val="679E2A"/>
              </a:buClr>
            </a:pPr>
            <a:endParaRPr lang="pt-BR" sz="900" b="1" dirty="0">
              <a:solidFill>
                <a:srgbClr val="FF0000"/>
              </a:solidFill>
            </a:endParaRPr>
          </a:p>
          <a:p>
            <a:pPr marL="0" lvl="1" indent="0" defTabSz="914400">
              <a:buClr>
                <a:srgbClr val="679E2A"/>
              </a:buClr>
              <a:buNone/>
            </a:pPr>
            <a:r>
              <a:rPr lang="pt-BR" sz="900" b="1" dirty="0" smtClean="0">
                <a:solidFill>
                  <a:srgbClr val="FF0000"/>
                </a:solidFill>
              </a:rPr>
              <a:t>               </a:t>
            </a:r>
            <a:endParaRPr lang="pt-BR" sz="900" b="1" dirty="0">
              <a:solidFill>
                <a:srgbClr val="FF0000"/>
              </a:solidFill>
            </a:endParaRPr>
          </a:p>
          <a:p>
            <a:pPr marL="0" indent="0">
              <a:buClr>
                <a:srgbClr val="679E2A"/>
              </a:buClr>
            </a:pPr>
            <a:endParaRPr lang="pt-BR" sz="1000" dirty="0"/>
          </a:p>
          <a:p>
            <a:pPr marL="0" indent="0">
              <a:buClr>
                <a:srgbClr val="679E2A"/>
              </a:buClr>
            </a:pPr>
            <a:endParaRPr lang="pt-BR" sz="1000" dirty="0" smtClean="0"/>
          </a:p>
          <a:p>
            <a:pPr marL="0" indent="0">
              <a:buClr>
                <a:srgbClr val="679E2A"/>
              </a:buClr>
            </a:pPr>
            <a:endParaRPr lang="pt-BR" sz="1000" dirty="0"/>
          </a:p>
          <a:p>
            <a:pPr marL="0" indent="0">
              <a:buClr>
                <a:srgbClr val="679E2A"/>
              </a:buClr>
            </a:pPr>
            <a:endParaRPr lang="pt-BR" sz="1000" dirty="0" smtClean="0"/>
          </a:p>
          <a:p>
            <a:pPr marL="0" indent="0">
              <a:buClr>
                <a:srgbClr val="679E2A"/>
              </a:buClr>
            </a:pPr>
            <a:endParaRPr lang="pt-BR" sz="1000" dirty="0"/>
          </a:p>
        </p:txBody>
      </p:sp>
      <p:sp>
        <p:nvSpPr>
          <p:cNvPr id="2" name="Título 1"/>
          <p:cNvSpPr>
            <a:spLocks noGrp="1"/>
          </p:cNvSpPr>
          <p:nvPr>
            <p:ph type="title"/>
          </p:nvPr>
        </p:nvSpPr>
        <p:spPr/>
        <p:txBody>
          <a:bodyPr/>
          <a:lstStyle/>
          <a:p>
            <a:r>
              <a:rPr lang="pt-BR" dirty="0" smtClean="0"/>
              <a:t>Sessões</a:t>
            </a:r>
            <a:endParaRPr lang="pt-BR" dirty="0"/>
          </a:p>
        </p:txBody>
      </p:sp>
      <p:sp>
        <p:nvSpPr>
          <p:cNvPr id="4" name="Espaço Reservado para Número de Slide 3"/>
          <p:cNvSpPr>
            <a:spLocks noGrp="1"/>
          </p:cNvSpPr>
          <p:nvPr>
            <p:ph type="sldNum" sz="quarter" idx="12"/>
          </p:nvPr>
        </p:nvSpPr>
        <p:spPr/>
        <p:txBody>
          <a:bodyPr/>
          <a:lstStyle/>
          <a:p>
            <a:fld id="{3BE26D6F-0DF4-434B-8C42-6B387AD159A9}" type="slidenum">
              <a:rPr lang="pt-BR" smtClean="0"/>
              <a:pPr/>
              <a:t>8</a:t>
            </a:fld>
            <a:endParaRPr lang="pt-BR" dirty="0"/>
          </a:p>
        </p:txBody>
      </p:sp>
      <p:sp>
        <p:nvSpPr>
          <p:cNvPr id="6" name="Retângulo 5"/>
          <p:cNvSpPr/>
          <p:nvPr/>
        </p:nvSpPr>
        <p:spPr>
          <a:xfrm>
            <a:off x="597634" y="4211960"/>
            <a:ext cx="5374697" cy="707886"/>
          </a:xfrm>
          <a:prstGeom prst="rect">
            <a:avLst/>
          </a:prstGeom>
        </p:spPr>
        <p:txBody>
          <a:bodyPr wrap="square">
            <a:spAutoFit/>
          </a:bodyPr>
          <a:lstStyle/>
          <a:p>
            <a:endParaRPr lang="pt-BR" sz="1000" dirty="0">
              <a:solidFill>
                <a:srgbClr val="264F9E"/>
              </a:solidFill>
            </a:endParaRPr>
          </a:p>
          <a:p>
            <a:endParaRPr lang="pt-BR" sz="1000" dirty="0" smtClean="0">
              <a:solidFill>
                <a:srgbClr val="264F9E"/>
              </a:solidFill>
            </a:endParaRPr>
          </a:p>
          <a:p>
            <a:endParaRPr lang="pt-BR" sz="1000" dirty="0">
              <a:solidFill>
                <a:srgbClr val="264F9E"/>
              </a:solidFill>
            </a:endParaRPr>
          </a:p>
          <a:p>
            <a:pPr lvl="0"/>
            <a:endParaRPr lang="pt-BR" sz="1000" dirty="0">
              <a:solidFill>
                <a:srgbClr val="264F9E"/>
              </a:solidFill>
            </a:endParaRPr>
          </a:p>
        </p:txBody>
      </p:sp>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2126"/>
          <a:stretch/>
        </p:blipFill>
        <p:spPr bwMode="auto">
          <a:xfrm>
            <a:off x="260648" y="2083527"/>
            <a:ext cx="6408712" cy="1040673"/>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8" name="Retângulo 7"/>
          <p:cNvSpPr/>
          <p:nvPr/>
        </p:nvSpPr>
        <p:spPr>
          <a:xfrm>
            <a:off x="260648" y="2083527"/>
            <a:ext cx="6408712" cy="1040673"/>
          </a:xfrm>
          <a:prstGeom prst="rect">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Seta para baixo 12"/>
          <p:cNvSpPr/>
          <p:nvPr/>
        </p:nvSpPr>
        <p:spPr>
          <a:xfrm>
            <a:off x="5028964" y="1907704"/>
            <a:ext cx="216024" cy="21602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073" y="3779913"/>
            <a:ext cx="6414287"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656" y="6660232"/>
            <a:ext cx="6264696"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tângulo 4"/>
          <p:cNvSpPr/>
          <p:nvPr/>
        </p:nvSpPr>
        <p:spPr>
          <a:xfrm>
            <a:off x="260648" y="3779913"/>
            <a:ext cx="6408712" cy="4896543"/>
          </a:xfrm>
          <a:prstGeom prst="rect">
            <a:avLst/>
          </a:prstGeom>
          <a:noFill/>
          <a:ln w="63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Texto explicativo retangular com cantos arredondados 18"/>
          <p:cNvSpPr/>
          <p:nvPr/>
        </p:nvSpPr>
        <p:spPr>
          <a:xfrm>
            <a:off x="2236676" y="3707904"/>
            <a:ext cx="2664296" cy="360040"/>
          </a:xfrm>
          <a:prstGeom prst="wedgeRoundRectCallout">
            <a:avLst>
              <a:gd name="adj1" fmla="val -34855"/>
              <a:gd name="adj2" fmla="val 82893"/>
              <a:gd name="adj3" fmla="val 16667"/>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pt-BR" sz="900" b="1" dirty="0">
                <a:solidFill>
                  <a:srgbClr val="FF0000"/>
                </a:solidFill>
              </a:rPr>
              <a:t>Consulta das sessões, através das informações dos processos.</a:t>
            </a:r>
          </a:p>
        </p:txBody>
      </p:sp>
      <p:sp>
        <p:nvSpPr>
          <p:cNvPr id="17" name="Texto explicativo retangular com cantos arredondados 16"/>
          <p:cNvSpPr/>
          <p:nvPr/>
        </p:nvSpPr>
        <p:spPr>
          <a:xfrm>
            <a:off x="4221088" y="4485944"/>
            <a:ext cx="1656184" cy="391400"/>
          </a:xfrm>
          <a:prstGeom prst="wedgeRoundRectCallout">
            <a:avLst>
              <a:gd name="adj1" fmla="val -100578"/>
              <a:gd name="adj2" fmla="val 57239"/>
              <a:gd name="adj3" fmla="val 16667"/>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pt-BR" sz="900" b="1" dirty="0">
                <a:solidFill>
                  <a:srgbClr val="FF0000"/>
                </a:solidFill>
              </a:rPr>
              <a:t>Filtros para pesquisa rápida. </a:t>
            </a:r>
          </a:p>
        </p:txBody>
      </p:sp>
      <p:sp>
        <p:nvSpPr>
          <p:cNvPr id="21" name="Texto explicativo retangular com cantos arredondados 20"/>
          <p:cNvSpPr/>
          <p:nvPr/>
        </p:nvSpPr>
        <p:spPr>
          <a:xfrm>
            <a:off x="2276872" y="6228184"/>
            <a:ext cx="2020043" cy="391400"/>
          </a:xfrm>
          <a:prstGeom prst="wedgeRoundRectCallout">
            <a:avLst>
              <a:gd name="adj1" fmla="val -83202"/>
              <a:gd name="adj2" fmla="val -68271"/>
              <a:gd name="adj3" fmla="val 16667"/>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pt-BR" sz="900" b="1" dirty="0">
                <a:solidFill>
                  <a:srgbClr val="FF0000"/>
                </a:solidFill>
              </a:rPr>
              <a:t>Visualização de processos da sessão selecionada.</a:t>
            </a:r>
          </a:p>
        </p:txBody>
      </p:sp>
      <p:sp>
        <p:nvSpPr>
          <p:cNvPr id="18" name="Texto explicativo retangular com cantos arredondados 17"/>
          <p:cNvSpPr/>
          <p:nvPr/>
        </p:nvSpPr>
        <p:spPr>
          <a:xfrm>
            <a:off x="1844824" y="8172400"/>
            <a:ext cx="3024336" cy="576064"/>
          </a:xfrm>
          <a:prstGeom prst="wedgeRoundRectCallout">
            <a:avLst>
              <a:gd name="adj1" fmla="val -25803"/>
              <a:gd name="adj2" fmla="val -73636"/>
              <a:gd name="adj3" fmla="val 16667"/>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pt-BR" sz="900" b="1" dirty="0" smtClean="0">
                <a:solidFill>
                  <a:srgbClr val="FF0000"/>
                </a:solidFill>
              </a:rPr>
              <a:t>Histórico de eventos de todas as operações efetuadas nas pautas. Informações: Data e Hora ; Usuário, Nome do computador; Tipo da Ação e Detalhes da Ação.</a:t>
            </a:r>
            <a:endParaRPr lang="pt-BR" sz="900" b="1" dirty="0">
              <a:solidFill>
                <a:srgbClr val="FF0000"/>
              </a:solidFill>
            </a:endParaRPr>
          </a:p>
        </p:txBody>
      </p:sp>
      <p:sp>
        <p:nvSpPr>
          <p:cNvPr id="7" name="Retângulo 6"/>
          <p:cNvSpPr/>
          <p:nvPr/>
        </p:nvSpPr>
        <p:spPr>
          <a:xfrm>
            <a:off x="4221088" y="2603863"/>
            <a:ext cx="504056" cy="9592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755376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Sessões</a:t>
            </a:r>
            <a:endParaRPr lang="pt-BR" dirty="0"/>
          </a:p>
        </p:txBody>
      </p:sp>
      <p:sp>
        <p:nvSpPr>
          <p:cNvPr id="3" name="Espaço Reservado para Conteúdo 2"/>
          <p:cNvSpPr>
            <a:spLocks noGrp="1"/>
          </p:cNvSpPr>
          <p:nvPr>
            <p:ph idx="1"/>
          </p:nvPr>
        </p:nvSpPr>
        <p:spPr>
          <a:xfrm>
            <a:off x="133534" y="827585"/>
            <a:ext cx="6607834" cy="8208912"/>
          </a:xfrm>
        </p:spPr>
        <p:txBody>
          <a:bodyPr/>
          <a:lstStyle/>
          <a:p>
            <a:r>
              <a:rPr lang="pt-BR" sz="1400" b="1" dirty="0" smtClean="0"/>
              <a:t>Gerenciar Pauta</a:t>
            </a:r>
          </a:p>
          <a:p>
            <a:pPr marL="171450" indent="-171450">
              <a:buClr>
                <a:srgbClr val="679E2A"/>
              </a:buClr>
              <a:buFont typeface="Wingdings" panose="05000000000000000000" pitchFamily="2" charset="2"/>
              <a:buChar char="ü"/>
            </a:pPr>
            <a:r>
              <a:rPr lang="pt-BR" sz="1000" b="1" dirty="0" smtClean="0"/>
              <a:t>APRESENTAÇÃO DOS ÍCONES :</a:t>
            </a:r>
            <a:endParaRPr lang="pt-BR" sz="1000" b="1" dirty="0"/>
          </a:p>
          <a:p>
            <a:pPr marL="0" indent="0">
              <a:buClr>
                <a:srgbClr val="679E2A"/>
              </a:buClr>
            </a:pPr>
            <a:endParaRPr lang="pt-BR" sz="1000" dirty="0"/>
          </a:p>
          <a:p>
            <a:pPr marL="0" indent="0">
              <a:buClr>
                <a:srgbClr val="679E2A"/>
              </a:buClr>
            </a:pPr>
            <a:endParaRPr lang="pt-BR" sz="1000" dirty="0" smtClean="0"/>
          </a:p>
          <a:p>
            <a:pPr marL="0" indent="0">
              <a:buClr>
                <a:srgbClr val="679E2A"/>
              </a:buClr>
            </a:pPr>
            <a:endParaRPr lang="pt-BR" sz="1000" dirty="0" smtClean="0"/>
          </a:p>
          <a:p>
            <a:pPr marL="0" indent="0">
              <a:buClr>
                <a:srgbClr val="679E2A"/>
              </a:buClr>
            </a:pPr>
            <a:endParaRPr lang="pt-BR" sz="1000" dirty="0"/>
          </a:p>
          <a:p>
            <a:pPr marL="0" indent="0">
              <a:buClr>
                <a:srgbClr val="679E2A"/>
              </a:buClr>
            </a:pPr>
            <a:endParaRPr lang="pt-BR" sz="1000" dirty="0" smtClean="0"/>
          </a:p>
          <a:p>
            <a:pPr marL="0" indent="0">
              <a:buClr>
                <a:srgbClr val="679E2A"/>
              </a:buClr>
            </a:pPr>
            <a:endParaRPr lang="pt-BR" sz="1000" dirty="0"/>
          </a:p>
          <a:p>
            <a:pPr marL="0" indent="0">
              <a:buClr>
                <a:srgbClr val="679E2A"/>
              </a:buClr>
            </a:pPr>
            <a:endParaRPr lang="pt-BR" sz="1000" dirty="0" smtClean="0"/>
          </a:p>
          <a:p>
            <a:pPr marL="0" indent="0">
              <a:buClr>
                <a:srgbClr val="679E2A"/>
              </a:buClr>
            </a:pPr>
            <a:endParaRPr lang="pt-BR" sz="1000" dirty="0"/>
          </a:p>
          <a:p>
            <a:pPr marL="0" indent="0">
              <a:buClr>
                <a:srgbClr val="679E2A"/>
              </a:buClr>
            </a:pPr>
            <a:endParaRPr lang="pt-BR" sz="1000" dirty="0" smtClean="0"/>
          </a:p>
          <a:p>
            <a:pPr marL="0" indent="0">
              <a:buClr>
                <a:srgbClr val="679E2A"/>
              </a:buClr>
            </a:pPr>
            <a:endParaRPr lang="pt-BR" sz="1000" dirty="0"/>
          </a:p>
          <a:p>
            <a:pPr marL="0" indent="0">
              <a:buClr>
                <a:srgbClr val="679E2A"/>
              </a:buClr>
            </a:pPr>
            <a:endParaRPr lang="pt-BR" sz="1000" dirty="0" smtClean="0"/>
          </a:p>
          <a:p>
            <a:pPr marL="0" indent="0">
              <a:buClr>
                <a:srgbClr val="679E2A"/>
              </a:buClr>
            </a:pPr>
            <a:endParaRPr lang="pt-BR" sz="1000" dirty="0"/>
          </a:p>
          <a:p>
            <a:pPr marL="0" indent="0">
              <a:buClr>
                <a:srgbClr val="679E2A"/>
              </a:buClr>
            </a:pPr>
            <a:endParaRPr lang="pt-BR" sz="1000" dirty="0" smtClean="0"/>
          </a:p>
          <a:p>
            <a:pPr marL="0" indent="0">
              <a:buClr>
                <a:srgbClr val="679E2A"/>
              </a:buClr>
            </a:pPr>
            <a:endParaRPr lang="pt-BR" sz="1000" dirty="0"/>
          </a:p>
          <a:p>
            <a:pPr marL="0" indent="0">
              <a:buClr>
                <a:srgbClr val="679E2A"/>
              </a:buClr>
            </a:pPr>
            <a:endParaRPr lang="pt-BR" sz="1000" dirty="0" smtClean="0"/>
          </a:p>
          <a:p>
            <a:pPr marL="0" indent="0">
              <a:buClr>
                <a:srgbClr val="679E2A"/>
              </a:buClr>
            </a:pPr>
            <a:endParaRPr lang="pt-BR" sz="1000" dirty="0"/>
          </a:p>
          <a:p>
            <a:pPr marL="0" indent="0">
              <a:buClr>
                <a:srgbClr val="679E2A"/>
              </a:buClr>
            </a:pPr>
            <a:endParaRPr lang="pt-BR" sz="1000" dirty="0" smtClean="0"/>
          </a:p>
          <a:p>
            <a:pPr marL="0" indent="0">
              <a:buClr>
                <a:srgbClr val="679E2A"/>
              </a:buClr>
            </a:pPr>
            <a:endParaRPr lang="pt-BR" sz="1000" dirty="0"/>
          </a:p>
          <a:p>
            <a:pPr marL="0" indent="0">
              <a:buClr>
                <a:srgbClr val="679E2A"/>
              </a:buClr>
            </a:pPr>
            <a:endParaRPr lang="pt-BR" sz="1000" dirty="0"/>
          </a:p>
        </p:txBody>
      </p:sp>
      <p:sp>
        <p:nvSpPr>
          <p:cNvPr id="4" name="Espaço Reservado para Número de Slide 3"/>
          <p:cNvSpPr>
            <a:spLocks noGrp="1"/>
          </p:cNvSpPr>
          <p:nvPr>
            <p:ph type="sldNum" sz="quarter" idx="12"/>
          </p:nvPr>
        </p:nvSpPr>
        <p:spPr/>
        <p:txBody>
          <a:bodyPr/>
          <a:lstStyle/>
          <a:p>
            <a:fld id="{3BE26D6F-0DF4-434B-8C42-6B387AD159A9}" type="slidenum">
              <a:rPr lang="pt-BR" smtClean="0"/>
              <a:pPr/>
              <a:t>9</a:t>
            </a:fld>
            <a:endParaRPr lang="pt-BR" dirty="0"/>
          </a:p>
        </p:txBody>
      </p:sp>
      <p:sp>
        <p:nvSpPr>
          <p:cNvPr id="6" name="Retângulo 5"/>
          <p:cNvSpPr/>
          <p:nvPr/>
        </p:nvSpPr>
        <p:spPr>
          <a:xfrm>
            <a:off x="597634" y="4211960"/>
            <a:ext cx="5374697" cy="707886"/>
          </a:xfrm>
          <a:prstGeom prst="rect">
            <a:avLst/>
          </a:prstGeom>
        </p:spPr>
        <p:txBody>
          <a:bodyPr wrap="square">
            <a:spAutoFit/>
          </a:bodyPr>
          <a:lstStyle/>
          <a:p>
            <a:endParaRPr lang="pt-BR" sz="1000" dirty="0">
              <a:solidFill>
                <a:srgbClr val="264F9E"/>
              </a:solidFill>
            </a:endParaRPr>
          </a:p>
          <a:p>
            <a:endParaRPr lang="pt-BR" sz="1000" dirty="0" smtClean="0">
              <a:solidFill>
                <a:srgbClr val="264F9E"/>
              </a:solidFill>
            </a:endParaRPr>
          </a:p>
          <a:p>
            <a:endParaRPr lang="pt-BR" sz="1000" dirty="0">
              <a:solidFill>
                <a:srgbClr val="264F9E"/>
              </a:solidFill>
            </a:endParaRPr>
          </a:p>
          <a:p>
            <a:pPr lvl="0"/>
            <a:endParaRPr lang="pt-BR" sz="1000" dirty="0">
              <a:solidFill>
                <a:srgbClr val="264F9E"/>
              </a:solidFill>
            </a:endParaRPr>
          </a:p>
        </p:txBody>
      </p:sp>
      <p:pic>
        <p:nvPicPr>
          <p:cNvPr id="16" name="Imagem 15"/>
          <p:cNvPicPr/>
          <p:nvPr/>
        </p:nvPicPr>
        <p:blipFill rotWithShape="1">
          <a:blip r:embed="rId2"/>
          <a:srcRect l="7177" t="4388" b="5134"/>
          <a:stretch/>
        </p:blipFill>
        <p:spPr bwMode="auto">
          <a:xfrm>
            <a:off x="332656" y="1482878"/>
            <a:ext cx="6253075" cy="3521170"/>
          </a:xfrm>
          <a:prstGeom prst="rect">
            <a:avLst/>
          </a:prstGeom>
          <a:ln>
            <a:noFill/>
          </a:ln>
          <a:extLst>
            <a:ext uri="{53640926-AAD7-44D8-BBD7-CCE9431645EC}">
              <a14:shadowObscured xmlns:a14="http://schemas.microsoft.com/office/drawing/2010/main"/>
            </a:ext>
          </a:extLst>
        </p:spPr>
      </p:pic>
      <p:pic>
        <p:nvPicPr>
          <p:cNvPr id="19" name="Imagem 18"/>
          <p:cNvPicPr/>
          <p:nvPr/>
        </p:nvPicPr>
        <p:blipFill rotWithShape="1">
          <a:blip r:embed="rId3"/>
          <a:srcRect l="2593" t="25701" b="7744"/>
          <a:stretch/>
        </p:blipFill>
        <p:spPr bwMode="auto">
          <a:xfrm>
            <a:off x="332656" y="5223681"/>
            <a:ext cx="6253075" cy="2228639"/>
          </a:xfrm>
          <a:prstGeom prst="rect">
            <a:avLst/>
          </a:prstGeom>
          <a:ln>
            <a:noFill/>
          </a:ln>
          <a:extLst>
            <a:ext uri="{53640926-AAD7-44D8-BBD7-CCE9431645EC}">
              <a14:shadowObscured xmlns:a14="http://schemas.microsoft.com/office/drawing/2010/main"/>
            </a:ext>
          </a:extLst>
        </p:spPr>
      </p:pic>
      <p:sp>
        <p:nvSpPr>
          <p:cNvPr id="5" name="Retângulo 4"/>
          <p:cNvSpPr/>
          <p:nvPr/>
        </p:nvSpPr>
        <p:spPr>
          <a:xfrm>
            <a:off x="260648" y="1403648"/>
            <a:ext cx="6325083" cy="6192688"/>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3" name="Texto explicativo retangular com cantos arredondados 22"/>
          <p:cNvSpPr/>
          <p:nvPr/>
        </p:nvSpPr>
        <p:spPr>
          <a:xfrm>
            <a:off x="2947417" y="3201913"/>
            <a:ext cx="1584176" cy="289967"/>
          </a:xfrm>
          <a:prstGeom prst="wedgeRoundRectCallout">
            <a:avLst>
              <a:gd name="adj1" fmla="val 65383"/>
              <a:gd name="adj2" fmla="val -23804"/>
              <a:gd name="adj3" fmla="val 16667"/>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900" b="1" dirty="0" smtClean="0">
                <a:solidFill>
                  <a:srgbClr val="FF0000"/>
                </a:solidFill>
              </a:rPr>
              <a:t>Travar ou destravar a pauta</a:t>
            </a:r>
            <a:endParaRPr lang="pt-BR" sz="900" b="1" dirty="0">
              <a:solidFill>
                <a:srgbClr val="FF0000"/>
              </a:solidFill>
            </a:endParaRPr>
          </a:p>
        </p:txBody>
      </p:sp>
      <p:sp>
        <p:nvSpPr>
          <p:cNvPr id="27" name="Texto explicativo retangular com cantos arredondados 26"/>
          <p:cNvSpPr/>
          <p:nvPr/>
        </p:nvSpPr>
        <p:spPr>
          <a:xfrm>
            <a:off x="4077072" y="2461829"/>
            <a:ext cx="2016224" cy="453987"/>
          </a:xfrm>
          <a:prstGeom prst="wedgeRoundRectCallout">
            <a:avLst>
              <a:gd name="adj1" fmla="val 2267"/>
              <a:gd name="adj2" fmla="val 94639"/>
              <a:gd name="adj3" fmla="val 16667"/>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pt-BR" sz="900" b="1" dirty="0" smtClean="0">
              <a:solidFill>
                <a:srgbClr val="FF0000"/>
              </a:solidFill>
            </a:endParaRPr>
          </a:p>
          <a:p>
            <a:pPr lvl="0"/>
            <a:r>
              <a:rPr lang="pt-BR" sz="900" b="1" dirty="0" smtClean="0">
                <a:solidFill>
                  <a:srgbClr val="FF0000"/>
                </a:solidFill>
              </a:rPr>
              <a:t>A pauta está travada e podem ser inseridas as informações de julgamentos ou adiantamento.</a:t>
            </a:r>
          </a:p>
          <a:p>
            <a:pPr lvl="0"/>
            <a:endParaRPr lang="pt-BR" sz="900" b="1" dirty="0">
              <a:solidFill>
                <a:srgbClr val="FF0000"/>
              </a:solidFill>
            </a:endParaRP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3176" y="4608004"/>
            <a:ext cx="180020" cy="180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t="34294"/>
          <a:stretch/>
        </p:blipFill>
        <p:spPr bwMode="auto">
          <a:xfrm flipV="1">
            <a:off x="4833073" y="4565903"/>
            <a:ext cx="180103" cy="2101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Texto explicativo retangular com cantos arredondados 27"/>
          <p:cNvSpPr/>
          <p:nvPr/>
        </p:nvSpPr>
        <p:spPr>
          <a:xfrm>
            <a:off x="3062113" y="4644008"/>
            <a:ext cx="1779342" cy="357014"/>
          </a:xfrm>
          <a:prstGeom prst="wedgeRoundRectCallout">
            <a:avLst>
              <a:gd name="adj1" fmla="val 61885"/>
              <a:gd name="adj2" fmla="val -38707"/>
              <a:gd name="adj3" fmla="val 16667"/>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900" b="1" dirty="0" smtClean="0">
                <a:solidFill>
                  <a:srgbClr val="FF0000"/>
                </a:solidFill>
              </a:rPr>
              <a:t>Indica que a sessão foi julgada.</a:t>
            </a:r>
            <a:endParaRPr lang="pt-BR" sz="900" b="1" dirty="0">
              <a:solidFill>
                <a:srgbClr val="FF0000"/>
              </a:solidFill>
            </a:endParaRPr>
          </a:p>
        </p:txBody>
      </p:sp>
      <p:pic>
        <p:nvPicPr>
          <p:cNvPr id="2053"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t="1" r="18044" b="-1"/>
          <a:stretch/>
        </p:blipFill>
        <p:spPr bwMode="auto">
          <a:xfrm>
            <a:off x="2348880" y="4605447"/>
            <a:ext cx="598537" cy="182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o explicativo retangular com cantos arredondados 17"/>
          <p:cNvSpPr/>
          <p:nvPr/>
        </p:nvSpPr>
        <p:spPr>
          <a:xfrm>
            <a:off x="5549296" y="3635896"/>
            <a:ext cx="1087999" cy="360040"/>
          </a:xfrm>
          <a:prstGeom prst="wedgeRoundRectCallout">
            <a:avLst>
              <a:gd name="adj1" fmla="val -14639"/>
              <a:gd name="adj2" fmla="val 76221"/>
              <a:gd name="adj3" fmla="val 16667"/>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900" b="1" dirty="0" smtClean="0">
                <a:solidFill>
                  <a:srgbClr val="FF0000"/>
                </a:solidFill>
              </a:rPr>
              <a:t>Excluir a pauta </a:t>
            </a:r>
            <a:endParaRPr lang="pt-BR" sz="900" b="1" dirty="0">
              <a:solidFill>
                <a:srgbClr val="FF0000"/>
              </a:solidFill>
            </a:endParaRPr>
          </a:p>
        </p:txBody>
      </p:sp>
      <p:sp>
        <p:nvSpPr>
          <p:cNvPr id="20" name="Texto explicativo retangular com cantos arredondados 19"/>
          <p:cNvSpPr/>
          <p:nvPr/>
        </p:nvSpPr>
        <p:spPr>
          <a:xfrm>
            <a:off x="1772816" y="3675142"/>
            <a:ext cx="2664297" cy="864096"/>
          </a:xfrm>
          <a:prstGeom prst="wedgeRoundRectCallout">
            <a:avLst>
              <a:gd name="adj1" fmla="val 56930"/>
              <a:gd name="adj2" fmla="val 4033"/>
              <a:gd name="adj3" fmla="val 16667"/>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sz="900" b="1" dirty="0" smtClean="0">
              <a:solidFill>
                <a:srgbClr val="FF0000"/>
              </a:solidFill>
            </a:endParaRPr>
          </a:p>
          <a:p>
            <a:r>
              <a:rPr lang="pt-BR" sz="900" b="1" dirty="0" smtClean="0">
                <a:solidFill>
                  <a:srgbClr val="FF0000"/>
                </a:solidFill>
              </a:rPr>
              <a:t>EDITAR PAUTA:  Incluir ou excluir participantes; anexar resumo; ordenar os processos da pauta; incluir gestores e interessados nos </a:t>
            </a:r>
            <a:r>
              <a:rPr lang="pt-BR" sz="900" b="1" dirty="0">
                <a:solidFill>
                  <a:srgbClr val="FF0000"/>
                </a:solidFill>
              </a:rPr>
              <a:t>processos; </a:t>
            </a:r>
            <a:r>
              <a:rPr lang="pt-BR" sz="900" b="1" dirty="0" smtClean="0">
                <a:solidFill>
                  <a:srgbClr val="FF0000"/>
                </a:solidFill>
              </a:rPr>
              <a:t>incluir pré-pareceres e gerar as pautas da sessão (Detalhada, Diário Oficial e Circulação Interna).   </a:t>
            </a:r>
            <a:endParaRPr lang="pt-BR" sz="900" b="1" dirty="0">
              <a:solidFill>
                <a:srgbClr val="FF0000"/>
              </a:solidFill>
            </a:endParaRPr>
          </a:p>
          <a:p>
            <a:pPr lvl="0"/>
            <a:endParaRPr lang="pt-BR" sz="900" b="1" dirty="0">
              <a:solidFill>
                <a:srgbClr val="FF0000"/>
              </a:solidFill>
            </a:endParaRPr>
          </a:p>
        </p:txBody>
      </p:sp>
      <p:pic>
        <p:nvPicPr>
          <p:cNvPr id="205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98627" y="4107190"/>
            <a:ext cx="248993" cy="151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o explicativo retangular com cantos arredondados 16"/>
          <p:cNvSpPr/>
          <p:nvPr/>
        </p:nvSpPr>
        <p:spPr>
          <a:xfrm>
            <a:off x="1088740" y="5004048"/>
            <a:ext cx="1836204" cy="357014"/>
          </a:xfrm>
          <a:prstGeom prst="wedgeRoundRectCallout">
            <a:avLst>
              <a:gd name="adj1" fmla="val -65512"/>
              <a:gd name="adj2" fmla="val 35996"/>
              <a:gd name="adj3" fmla="val 16667"/>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900" b="1" dirty="0" smtClean="0">
                <a:solidFill>
                  <a:srgbClr val="FF0000"/>
                </a:solidFill>
              </a:rPr>
              <a:t>Clique no ícone para Exportar o Histórico.</a:t>
            </a:r>
            <a:endParaRPr lang="pt-BR" sz="900" b="1" dirty="0">
              <a:solidFill>
                <a:srgbClr val="FF0000"/>
              </a:solidFill>
            </a:endParaRPr>
          </a:p>
        </p:txBody>
      </p:sp>
      <p:sp>
        <p:nvSpPr>
          <p:cNvPr id="24" name="Texto explicativo retangular com cantos arredondados 23"/>
          <p:cNvSpPr/>
          <p:nvPr/>
        </p:nvSpPr>
        <p:spPr>
          <a:xfrm>
            <a:off x="4689140" y="5084440"/>
            <a:ext cx="1836204" cy="567680"/>
          </a:xfrm>
          <a:prstGeom prst="wedgeRoundRectCallout">
            <a:avLst>
              <a:gd name="adj1" fmla="val -4301"/>
              <a:gd name="adj2" fmla="val -105459"/>
              <a:gd name="adj3" fmla="val 16667"/>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900" b="1" dirty="0" smtClean="0">
                <a:solidFill>
                  <a:srgbClr val="FF0000"/>
                </a:solidFill>
              </a:rPr>
              <a:t>Gerar Extrato da Ata, Gerar Resumo de Ementas e Informar dados do Diário Oficial.</a:t>
            </a:r>
            <a:endParaRPr lang="pt-BR" sz="900" b="1" dirty="0">
              <a:solidFill>
                <a:srgbClr val="FF0000"/>
              </a:solidFill>
            </a:endParaRPr>
          </a:p>
        </p:txBody>
      </p:sp>
    </p:spTree>
    <p:extLst>
      <p:ext uri="{BB962C8B-B14F-4D97-AF65-F5344CB8AC3E}">
        <p14:creationId xmlns:p14="http://schemas.microsoft.com/office/powerpoint/2010/main" val="292175263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Integração">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ersonalizar design">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24221</TotalTime>
  <Words>4285</Words>
  <Application>Microsoft Office PowerPoint</Application>
  <PresentationFormat>Apresentação na tela (4:3)</PresentationFormat>
  <Paragraphs>1304</Paragraphs>
  <Slides>54</Slides>
  <Notes>22</Notes>
  <HiddenSlides>0</HiddenSlides>
  <MMClips>0</MMClips>
  <ScaleCrop>false</ScaleCrop>
  <HeadingPairs>
    <vt:vector size="4" baseType="variant">
      <vt:variant>
        <vt:lpstr>Tema</vt:lpstr>
      </vt:variant>
      <vt:variant>
        <vt:i4>2</vt:i4>
      </vt:variant>
      <vt:variant>
        <vt:lpstr>Títulos de slides</vt:lpstr>
      </vt:variant>
      <vt:variant>
        <vt:i4>54</vt:i4>
      </vt:variant>
    </vt:vector>
  </HeadingPairs>
  <TitlesOfParts>
    <vt:vector size="56" baseType="lpstr">
      <vt:lpstr>Tema do Office</vt:lpstr>
      <vt:lpstr>Personalizar design</vt:lpstr>
      <vt:lpstr>Apresentação do PowerPoint</vt:lpstr>
      <vt:lpstr>Apresentação do PowerPoint</vt:lpstr>
      <vt:lpstr>Sessões</vt:lpstr>
      <vt:lpstr>Sessões</vt:lpstr>
      <vt:lpstr>Sessões</vt:lpstr>
      <vt:lpstr>Sessões</vt:lpstr>
      <vt:lpstr>Sessões</vt:lpstr>
      <vt:lpstr>Sessões</vt:lpstr>
      <vt:lpstr>Sessões</vt:lpstr>
      <vt:lpstr>Sessões</vt:lpstr>
      <vt:lpstr>Sessões</vt:lpstr>
      <vt:lpstr>Sessões</vt:lpstr>
      <vt:lpstr>Sessões</vt:lpstr>
      <vt:lpstr>Sessões</vt:lpstr>
      <vt:lpstr>Sessões</vt:lpstr>
      <vt:lpstr>Sessões</vt:lpstr>
      <vt:lpstr>Sessões</vt:lpstr>
      <vt:lpstr>Sessões</vt:lpstr>
      <vt:lpstr>Sessões</vt:lpstr>
      <vt:lpstr>Sessões</vt:lpstr>
      <vt:lpstr>Sessões</vt:lpstr>
      <vt:lpstr>Sessões</vt:lpstr>
      <vt:lpstr>Sessões</vt:lpstr>
      <vt:lpstr>Sessões</vt:lpstr>
      <vt:lpstr>Sessões</vt:lpstr>
      <vt:lpstr>Sessões</vt:lpstr>
      <vt:lpstr>Sessões</vt:lpstr>
      <vt:lpstr>Sessões</vt:lpstr>
      <vt:lpstr>Sessões</vt:lpstr>
      <vt:lpstr>Sessões</vt:lpstr>
      <vt:lpstr>Sessões</vt:lpstr>
      <vt:lpstr>Sessões</vt:lpstr>
      <vt:lpstr>Sessões</vt:lpstr>
      <vt:lpstr>Sessões</vt:lpstr>
      <vt:lpstr>Sessões</vt:lpstr>
      <vt:lpstr>Sessões</vt:lpstr>
      <vt:lpstr>Sessões</vt:lpstr>
      <vt:lpstr>Sessões</vt:lpstr>
      <vt:lpstr>Sessões</vt:lpstr>
      <vt:lpstr>Sessões</vt:lpstr>
      <vt:lpstr>Sessões</vt:lpstr>
      <vt:lpstr>Sessões</vt:lpstr>
      <vt:lpstr>Sessões</vt:lpstr>
      <vt:lpstr>Diário Oficial</vt:lpstr>
      <vt:lpstr>Diário Oficial</vt:lpstr>
      <vt:lpstr>Diário Oficial</vt:lpstr>
      <vt:lpstr>Plenário</vt:lpstr>
      <vt:lpstr>Plenário</vt:lpstr>
      <vt:lpstr>Plenário</vt:lpstr>
      <vt:lpstr>Plenário</vt:lpstr>
      <vt:lpstr>Plenário</vt:lpstr>
      <vt:lpstr>Plenário</vt:lpstr>
      <vt:lpstr>Plenário</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Flavia</dc:creator>
  <cp:lastModifiedBy>Thais Turibio Bueno Cornachini</cp:lastModifiedBy>
  <cp:revision>1837</cp:revision>
  <cp:lastPrinted>2012-09-13T11:33:35Z</cp:lastPrinted>
  <dcterms:created xsi:type="dcterms:W3CDTF">2012-09-07T15:56:10Z</dcterms:created>
  <dcterms:modified xsi:type="dcterms:W3CDTF">2017-06-19T03:29:58Z</dcterms:modified>
</cp:coreProperties>
</file>