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5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9949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343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1037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537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106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559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353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21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3353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64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880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C30D0-12D6-4506-915B-4540CA78F15D}" type="datetimeFigureOut">
              <a:rPr lang="pt-BR" smtClean="0"/>
              <a:t>05/06/2019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67A00-3A8C-4352-BD84-87F2296EF50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69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rmAutofit/>
          </a:bodyPr>
          <a:lstStyle/>
          <a:p>
            <a:r>
              <a:rPr lang="pt-BR" sz="4000" b="1" dirty="0">
                <a:latin typeface="Arial Rounded MT Bold" panose="020F0704030504030204" pitchFamily="34" charset="0"/>
              </a:rPr>
              <a:t>IMPACTOS DA PEC 6/2019 NOS REGIMES PRÓPRIOS DE PREVIDÊNCIA SOCIAL – RPPS</a:t>
            </a: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br>
              <a:rPr lang="pt-BR" sz="4000" b="1" dirty="0">
                <a:latin typeface="Arial Rounded MT Bold" panose="020F0704030504030204" pitchFamily="34" charset="0"/>
              </a:rPr>
            </a:br>
            <a:r>
              <a:rPr lang="pt-BR" sz="3200" b="1" dirty="0">
                <a:latin typeface="Arial Rounded MT Bold" panose="020F0704030504030204" pitchFamily="34" charset="0"/>
              </a:rPr>
              <a:t>Alex Sertão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440" y="2276872"/>
            <a:ext cx="336711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28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200" b="1" dirty="0">
                <a:latin typeface="Arial Rounded MT Bold" panose="020F0704030504030204" pitchFamily="34" charset="0"/>
              </a:rPr>
            </a:br>
            <a:r>
              <a:rPr lang="pt-BR" sz="2200" b="1" dirty="0">
                <a:latin typeface="Arial Rounded MT Bold" panose="020F0704030504030204" pitchFamily="34" charset="0"/>
              </a:rPr>
              <a:t>8.  PREVIDÊNCIA COMPLEMENTAR (continuação):</a:t>
            </a:r>
            <a:br>
              <a:rPr lang="pt-BR" sz="2200" b="1" dirty="0">
                <a:latin typeface="Arial Rounded MT Bold" panose="020F0704030504030204" pitchFamily="34" charset="0"/>
              </a:rPr>
            </a:br>
            <a:br>
              <a:rPr lang="pt-BR" sz="2200" b="1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a) já é o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presente</a:t>
            </a:r>
            <a:r>
              <a:rPr lang="pt-BR" sz="2200" dirty="0">
                <a:latin typeface="Arial Rounded MT Bold" panose="020F0704030504030204" pitchFamily="34" charset="0"/>
              </a:rPr>
              <a:t>;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b) veio para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ficar</a:t>
            </a:r>
            <a:r>
              <a:rPr lang="pt-BR" sz="2200" dirty="0">
                <a:latin typeface="Arial Rounded MT Bold" panose="020F0704030504030204" pitchFamily="34" charset="0"/>
              </a:rPr>
              <a:t>;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c) o Estado garantirá um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mínimo de sobrevivência </a:t>
            </a:r>
            <a:r>
              <a:rPr lang="pt-BR" sz="2200" dirty="0">
                <a:latin typeface="Arial Rounded MT Bold" panose="020F0704030504030204" pitchFamily="34" charset="0"/>
              </a:rPr>
              <a:t>(teto do RGPS);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d) o segurado deve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complementar sua aposentadoria</a:t>
            </a:r>
            <a:r>
              <a:rPr lang="pt-BR" sz="2200" dirty="0">
                <a:latin typeface="Arial Rounded MT Bold" panose="020F0704030504030204" pitchFamily="34" charset="0"/>
              </a:rPr>
              <a:t>: previdência privada, tesouro direto, imóveis, bolsa, </a:t>
            </a:r>
            <a:r>
              <a:rPr lang="pt-BR" sz="2200" dirty="0" err="1">
                <a:latin typeface="Arial Rounded MT Bold" panose="020F0704030504030204" pitchFamily="34" charset="0"/>
              </a:rPr>
              <a:t>etc</a:t>
            </a:r>
            <a:r>
              <a:rPr lang="pt-BR" sz="2200" dirty="0">
                <a:latin typeface="Arial Rounded MT Bold" panose="020F0704030504030204" pitchFamily="34" charset="0"/>
              </a:rPr>
              <a:t>;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e) valor do benefício complementar dependerá: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da alíquota adotada, da base de cálculo, da longevidade da poupança, das decisões de investimento no mercado financeiro, da rentabilidade alcançada.    </a:t>
            </a:r>
            <a:br>
              <a:rPr lang="pt-BR" sz="2200" b="1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endParaRPr lang="pt-BR" sz="2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912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9. CONTRIBUIÇÃO EXTRAORDINÁRIA  PODERÁ INCIDIR SOBRE PROVENTOS QUE SUPEREM UM SALÁRIO MÍNIMO( ART. 149, §1º -D): </a:t>
            </a:r>
            <a:br>
              <a:rPr lang="pt-BR" sz="2400" b="1" dirty="0">
                <a:latin typeface="Arial Rounded MT Bold" panose="020F0704030504030204" pitchFamily="34" charset="0"/>
              </a:rPr>
            </a:br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Excepcionalmente, poderá ser autorizado, nos termos da lei complementar de que trata o § 1º do art. 40 e conforme os critérios e os parâmetros nela definidos, que lei do ente federativo amplie a base das contribuições extraordinárias dos aposentados e dos pensionistas, por período determinado e para fins de equacionamento do </a:t>
            </a:r>
            <a:r>
              <a:rPr lang="pt-BR" sz="2400" b="1" dirty="0" err="1">
                <a:latin typeface="Arial Rounded MT Bold" panose="020F0704030504030204" pitchFamily="34" charset="0"/>
              </a:rPr>
              <a:t>deficit</a:t>
            </a:r>
            <a:r>
              <a:rPr lang="pt-BR" sz="2400" b="1" dirty="0">
                <a:latin typeface="Arial Rounded MT Bold" panose="020F0704030504030204" pitchFamily="34" charset="0"/>
              </a:rPr>
              <a:t> </a:t>
            </a:r>
            <a:r>
              <a:rPr lang="pt-BR" sz="2400" dirty="0">
                <a:latin typeface="Arial Rounded MT Bold" panose="020F0704030504030204" pitchFamily="34" charset="0"/>
              </a:rPr>
              <a:t>atuarial de seu regime próprio de previdência social,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 forma a alcançar o valor dos proventos de aposentadoria e de pensões que superem um salário-mínimo</a:t>
            </a:r>
            <a:r>
              <a:rPr lang="pt-BR" sz="2400" dirty="0">
                <a:latin typeface="Arial Rounded MT Bold" panose="020F0704030504030204" pitchFamily="34" charset="0"/>
              </a:rPr>
              <a:t>.</a:t>
            </a:r>
            <a:r>
              <a:rPr lang="pt-BR" sz="2400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27140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100" b="1" dirty="0">
                <a:latin typeface="Arial Rounded MT Bold" panose="020F0704030504030204" pitchFamily="34" charset="0"/>
              </a:rPr>
            </a:br>
            <a:r>
              <a:rPr lang="pt-BR" sz="2100" b="1" dirty="0">
                <a:latin typeface="Arial Rounded MT Bold" panose="020F0704030504030204" pitchFamily="34" charset="0"/>
              </a:rPr>
              <a:t>10. REGRA DE TRANÇÃO (ART. 3º)</a:t>
            </a:r>
            <a:br>
              <a:rPr lang="pt-BR" sz="2100" b="1" dirty="0">
                <a:latin typeface="Arial Rounded MT Bold" panose="020F0704030504030204" pitchFamily="34" charset="0"/>
              </a:rPr>
            </a:br>
            <a:br>
              <a:rPr lang="pt-BR" sz="2100" b="1" dirty="0">
                <a:latin typeface="Arial Rounded MT Bold" panose="020F0704030504030204" pitchFamily="34" charset="0"/>
              </a:rPr>
            </a:br>
            <a:r>
              <a:rPr lang="pt-BR" sz="2100" b="1" dirty="0">
                <a:latin typeface="Arial Rounded MT Bold" panose="020F0704030504030204" pitchFamily="34" charset="0"/>
              </a:rPr>
              <a:t>a) só garante integralidade e paridade para o servidor que </a:t>
            </a:r>
            <a:r>
              <a:rPr lang="pt-BR" sz="21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tiver ingressado em cargo efetivo até 31/12/03, e tenha, no momento da aposentadoria, 62 anos, se mulher e 65, se homem</a:t>
            </a:r>
            <a:r>
              <a:rPr lang="pt-BR" sz="2100" b="1" dirty="0">
                <a:latin typeface="Arial Rounded MT Bold" panose="020F0704030504030204" pitchFamily="34" charset="0"/>
              </a:rPr>
              <a:t>.</a:t>
            </a:r>
            <a:br>
              <a:rPr lang="pt-BR" sz="2100" b="1" dirty="0">
                <a:latin typeface="Arial Rounded MT Bold" panose="020F0704030504030204" pitchFamily="34" charset="0"/>
              </a:rPr>
            </a:br>
            <a:br>
              <a:rPr lang="pt-BR" sz="2100" b="1" dirty="0">
                <a:latin typeface="Arial Rounded MT Bold" panose="020F0704030504030204" pitchFamily="34" charset="0"/>
              </a:rPr>
            </a:br>
            <a:r>
              <a:rPr lang="pt-BR" sz="2100" b="1" dirty="0">
                <a:latin typeface="Arial Rounded MT Bold" panose="020F0704030504030204" pitchFamily="34" charset="0"/>
              </a:rPr>
              <a:t>b) não possui transição para quem </a:t>
            </a:r>
            <a:r>
              <a:rPr lang="pt-BR" sz="21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ingressou após 31/12/03 e antes da instituição da previdência complementar;</a:t>
            </a:r>
            <a:br>
              <a:rPr lang="pt-BR" sz="2100" b="1" dirty="0">
                <a:latin typeface="Arial Rounded MT Bold" panose="020F0704030504030204" pitchFamily="34" charset="0"/>
              </a:rPr>
            </a:br>
            <a:br>
              <a:rPr lang="pt-BR" sz="2100" b="1" dirty="0">
                <a:latin typeface="Arial Rounded MT Bold" panose="020F0704030504030204" pitchFamily="34" charset="0"/>
              </a:rPr>
            </a:br>
            <a:r>
              <a:rPr lang="pt-BR" sz="2100" b="1" dirty="0">
                <a:latin typeface="Arial Rounded MT Bold" panose="020F0704030504030204" pitchFamily="34" charset="0"/>
              </a:rPr>
              <a:t>c) prevê uma integralidade mitigada: </a:t>
            </a:r>
            <a:r>
              <a:rPr lang="pt-BR" sz="21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jornada variável, o adicional de produtividade e a função gratificada </a:t>
            </a:r>
            <a:r>
              <a:rPr lang="pt-BR" sz="2100" b="1" dirty="0">
                <a:latin typeface="Arial Rounded MT Bold" panose="020F0704030504030204" pitchFamily="34" charset="0"/>
              </a:rPr>
              <a:t>serão pagas de acordo com o resultado de uma média dos últimos 10 anos e 1/30 avos.</a:t>
            </a:r>
            <a:br>
              <a:rPr lang="pt-BR" sz="2100" b="1" dirty="0">
                <a:latin typeface="Arial Rounded MT Bold" panose="020F0704030504030204" pitchFamily="34" charset="0"/>
              </a:rPr>
            </a:br>
            <a:br>
              <a:rPr lang="pt-BR" sz="2100" b="1" dirty="0">
                <a:latin typeface="Arial Rounded MT Bold" panose="020F0704030504030204" pitchFamily="34" charset="0"/>
              </a:rPr>
            </a:br>
            <a:r>
              <a:rPr lang="pt-BR" sz="2100" b="1" dirty="0">
                <a:latin typeface="Arial Rounded MT Bold" panose="020F0704030504030204" pitchFamily="34" charset="0"/>
              </a:rPr>
              <a:t>d) as atuais regras de transição serão revogadas (</a:t>
            </a:r>
            <a:r>
              <a:rPr lang="pt-BR" sz="21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art. 2º da EC 41/03, art. 6º e 6ª-A da EC 41/03 e art. 3º da EC 47/03</a:t>
            </a:r>
            <a:r>
              <a:rPr lang="pt-BR" sz="2100" b="1" dirty="0">
                <a:latin typeface="Arial Rounded MT Bold" panose="020F070403050403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33452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11</a:t>
            </a:r>
            <a:r>
              <a:rPr lang="pt-BR" sz="2800" b="1" dirty="0">
                <a:latin typeface="Arial Rounded MT Bold" panose="020F0704030504030204" pitchFamily="34" charset="0"/>
              </a:rPr>
              <a:t>. INTEGRALIDADE E PARIDADE PARA POLICIAIS E AGENTES PENITENCIÁRIOS (artigos 4º e 5º da PEC 6/2019):</a:t>
            </a:r>
            <a:br>
              <a:rPr lang="pt-BR" sz="2800" b="1" dirty="0">
                <a:latin typeface="Arial Rounded MT Bold" panose="020F0704030504030204" pitchFamily="34" charset="0"/>
              </a:rPr>
            </a:br>
            <a:br>
              <a:rPr lang="pt-BR" sz="2800" b="1" dirty="0">
                <a:latin typeface="Arial Rounded MT Bold" panose="020F0704030504030204" pitchFamily="34" charset="0"/>
              </a:rPr>
            </a:br>
            <a:r>
              <a:rPr lang="pt-BR" sz="2800" b="1" dirty="0">
                <a:latin typeface="Arial Rounded MT Bold" panose="020F0704030504030204" pitchFamily="34" charset="0"/>
              </a:rPr>
              <a:t>É </a:t>
            </a:r>
            <a:r>
              <a:rPr lang="pt-BR" sz="2800" dirty="0">
                <a:latin typeface="Arial Rounded MT Bold" panose="020F0704030504030204" pitchFamily="34" charset="0"/>
              </a:rPr>
              <a:t>garantida a integralidade e paridade para o policial e agente penitenciário que </a:t>
            </a:r>
            <a:r>
              <a:rPr lang="pt-BR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tiverem ingressado na carreira até a instituição da previdência complementar </a:t>
            </a:r>
            <a:r>
              <a:rPr lang="pt-BR" sz="2800" dirty="0">
                <a:latin typeface="Arial Rounded MT Bold" panose="020F0704030504030204" pitchFamily="34" charset="0"/>
              </a:rPr>
              <a:t>pelo ente ao qual esteja vinculado ou, para os entes federativos que ainda não tenham instituído o regime de previdência complementar, </a:t>
            </a:r>
            <a:r>
              <a:rPr lang="pt-BR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antes da data de promulgação desta Emenda à Constituição. </a:t>
            </a:r>
            <a:br>
              <a:rPr lang="pt-BR" sz="2800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606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300" b="1" dirty="0">
                <a:latin typeface="Arial Rounded MT Bold" panose="020F0704030504030204" pitchFamily="34" charset="0"/>
              </a:rPr>
            </a:br>
            <a:r>
              <a:rPr lang="pt-BR" sz="2300" b="1" dirty="0">
                <a:latin typeface="Arial Rounded MT Bold" panose="020F0704030504030204" pitchFamily="34" charset="0"/>
              </a:rPr>
              <a:t>12. PENSÃO POR MORTE (ART.12, §9º DA PEC 6/2019):</a:t>
            </a:r>
            <a:br>
              <a:rPr lang="pt-BR" sz="2300" b="1" dirty="0">
                <a:latin typeface="Arial Rounded MT Bold" panose="020F0704030504030204" pitchFamily="34" charset="0"/>
              </a:rPr>
            </a:br>
            <a:br>
              <a:rPr lang="pt-BR" sz="2300" b="1" dirty="0">
                <a:latin typeface="Arial Rounded MT Bold" panose="020F0704030504030204" pitchFamily="34" charset="0"/>
              </a:rPr>
            </a:br>
            <a:br>
              <a:rPr lang="pt-BR" sz="2300" b="1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a) cálculo: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50% de cota familiar + 10% de cota por dependente</a:t>
            </a:r>
            <a:r>
              <a:rPr lang="pt-BR" sz="2300" dirty="0">
                <a:latin typeface="Arial Rounded MT Bold" panose="020F0704030504030204" pitchFamily="34" charset="0"/>
              </a:rPr>
              <a:t>;</a:t>
            </a:r>
            <a:br>
              <a:rPr lang="pt-BR" sz="2300" dirty="0">
                <a:latin typeface="Arial Rounded MT Bold" panose="020F0704030504030204" pitchFamily="34" charset="0"/>
              </a:rPr>
            </a:b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b)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óbito do aposentado</a:t>
            </a:r>
            <a:r>
              <a:rPr lang="pt-BR" sz="2300" dirty="0">
                <a:latin typeface="Arial Rounded MT Bold" panose="020F0704030504030204" pitchFamily="34" charset="0"/>
              </a:rPr>
              <a:t>: as contas serão calculadas sobre a totalidade dos proventos do servidor falecido;</a:t>
            </a:r>
            <a:br>
              <a:rPr lang="pt-BR" sz="2300" dirty="0">
                <a:latin typeface="Arial Rounded MT Bold" panose="020F0704030504030204" pitchFamily="34" charset="0"/>
              </a:rPr>
            </a:b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c)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óbito do servidor ativo</a:t>
            </a:r>
            <a:r>
              <a:rPr lang="pt-BR" sz="2300" dirty="0">
                <a:latin typeface="Arial Rounded MT Bold" panose="020F0704030504030204" pitchFamily="34" charset="0"/>
              </a:rPr>
              <a:t>: as cotas serão calculadas sobre o valor dos proventos a que o servidor teria direito se fosse aposentado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por incapacidade permanente</a:t>
            </a:r>
            <a:r>
              <a:rPr lang="pt-BR" sz="2300" dirty="0">
                <a:latin typeface="Arial Rounded MT Bold" panose="020F0704030504030204" pitchFamily="34" charset="0"/>
              </a:rPr>
              <a:t> na data do óbito (60% da média), salvo se o óbito tiver sido decorrente de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acidente do trabalho, doença profissional ou do trabalho</a:t>
            </a:r>
            <a:r>
              <a:rPr lang="pt-BR" sz="2300" dirty="0">
                <a:latin typeface="Arial Rounded MT Bold" panose="020F0704030504030204" pitchFamily="34" charset="0"/>
              </a:rPr>
              <a:t>, situação em que corresponderão a 100% da média. </a:t>
            </a:r>
            <a:endParaRPr lang="pt-BR" sz="23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5987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13. PENSÃO POR MORTE (ART. 8º DA PEC 6/2019) continuação:</a:t>
            </a:r>
            <a:br>
              <a:rPr lang="pt-BR" sz="2400" b="1" dirty="0">
                <a:latin typeface="Arial Rounded MT Bold" panose="020F0704030504030204" pitchFamily="34" charset="0"/>
              </a:rPr>
            </a:br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a) as cotas por dependente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cessarão com a perda dessa qualidade</a:t>
            </a:r>
            <a:r>
              <a:rPr lang="pt-BR" sz="2400" dirty="0">
                <a:latin typeface="Arial Rounded MT Bold" panose="020F0704030504030204" pitchFamily="34" charset="0"/>
              </a:rPr>
              <a:t> e não serão reversíveis aos demais dependentes; 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b) o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tempo de duração da pensão por morte e das cotas individuais por dependente até a perda da qualidade de dependente, o rol de dependentes, a sua qualificação serão aqueles estabelecidos para o RGPS</a:t>
            </a:r>
            <a:r>
              <a:rPr lang="pt-BR" sz="2400" dirty="0">
                <a:latin typeface="Arial Rounded MT Bold" panose="020F0704030504030204" pitchFamily="34" charset="0"/>
              </a:rPr>
              <a:t>;</a:t>
            </a: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 </a:t>
            </a: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c) as pensões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serão reajustadas nos termos estabelecidos para o RGPS</a:t>
            </a:r>
            <a:r>
              <a:rPr lang="pt-BR" sz="2400" dirty="0">
                <a:latin typeface="Arial Rounded MT Bold" panose="020F07040305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51482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200" b="1" dirty="0">
                <a:latin typeface="Arial Rounded MT Bold" panose="020F0704030504030204" pitchFamily="34" charset="0"/>
              </a:rPr>
            </a:br>
            <a:r>
              <a:rPr lang="pt-BR" sz="2200" b="1" dirty="0">
                <a:latin typeface="Arial Rounded MT Bold" panose="020F0704030504030204" pitchFamily="34" charset="0"/>
              </a:rPr>
              <a:t>14. REGIME DE PREVIDÊNCIA DE DETENTOR DE MANDATO ELETIVO (ART. 11 DA PEC 3/2016):</a:t>
            </a:r>
            <a:br>
              <a:rPr lang="pt-BR" sz="2200" b="1" dirty="0">
                <a:latin typeface="Arial Rounded MT Bold" panose="020F0704030504030204" pitchFamily="34" charset="0"/>
              </a:rPr>
            </a:br>
            <a:br>
              <a:rPr lang="pt-BR" sz="2200" b="1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a) os atuais detentores de mandatos eletivos, vinculados a planos de previdência parlamentar  instituído até 31 de dezembro de 2018 poderão, por meio de opção expressa formalizada no prazo de 180 dias, contado da data de promulgação desta Emenda à Constituição, permanecer nos regimes previdenciários aos quais se encontrem vinculados,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vedadas a adesão de novos segurados e a instituição de novos regimes dessa natureza</a:t>
            </a:r>
            <a:r>
              <a:rPr lang="pt-BR" sz="2200" dirty="0">
                <a:latin typeface="Arial Rounded MT Bold" panose="020F0704030504030204" pitchFamily="34" charset="0"/>
              </a:rPr>
              <a:t>.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b) finalmente, a CF/88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passa a proibir a criação de planos de previdência parlamentar</a:t>
            </a:r>
            <a:r>
              <a:rPr lang="pt-BR" sz="2200" dirty="0">
                <a:latin typeface="Arial Rounded MT Bold" panose="020F0704030504030204" pitchFamily="34" charset="0"/>
              </a:rPr>
              <a:t>;</a:t>
            </a:r>
            <a:br>
              <a:rPr lang="pt-BR" sz="2200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c) cargos temporários: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RGPS</a:t>
            </a:r>
            <a:r>
              <a:rPr lang="pt-BR" sz="2200" dirty="0">
                <a:latin typeface="Arial Rounded MT Bold" panose="020F0704030504030204" pitchFamily="34" charset="0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1079908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1800" b="1" dirty="0">
                <a:latin typeface="Arial Rounded MT Bold" panose="020F0704030504030204" pitchFamily="34" charset="0"/>
              </a:rPr>
            </a:br>
            <a:r>
              <a:rPr lang="pt-BR" sz="1800" b="1" dirty="0">
                <a:latin typeface="Arial Rounded MT Bold" panose="020F0704030504030204" pitchFamily="34" charset="0"/>
              </a:rPr>
              <a:t>15.  ACUMULAÇÃO DE BENEFÍCIOS (ART. 12,§10 DA PEC 6/2019):</a:t>
            </a:r>
            <a:br>
              <a:rPr lang="pt-BR" sz="1800" b="1" dirty="0">
                <a:latin typeface="Arial Rounded MT Bold" panose="020F0704030504030204" pitchFamily="34" charset="0"/>
              </a:rPr>
            </a:br>
            <a:br>
              <a:rPr lang="pt-BR" sz="1800" b="1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a) continua a permitir a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acumulação de aposentadorias decorrentes de cargos acumuláveis</a:t>
            </a:r>
            <a:r>
              <a:rPr lang="pt-BR" sz="1800" dirty="0">
                <a:latin typeface="Arial Rounded MT Bold" panose="020F0704030504030204" pitchFamily="34" charset="0"/>
              </a:rPr>
              <a:t>;</a:t>
            </a:r>
            <a:br>
              <a:rPr lang="pt-BR" sz="1800" dirty="0">
                <a:latin typeface="Arial Rounded MT Bold" panose="020F0704030504030204" pitchFamily="34" charset="0"/>
              </a:rPr>
            </a:b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b) permite a acumulação de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duas pensões deixadas pelo cônjuge, quando decorrentes de cargos acumuláveis</a:t>
            </a:r>
            <a:r>
              <a:rPr lang="pt-BR" sz="1800" dirty="0">
                <a:latin typeface="Arial Rounded MT Bold" panose="020F0704030504030204" pitchFamily="34" charset="0"/>
              </a:rPr>
              <a:t>;  </a:t>
            </a:r>
            <a:br>
              <a:rPr lang="pt-BR" sz="1800" dirty="0">
                <a:latin typeface="Arial Rounded MT Bold" panose="020F0704030504030204" pitchFamily="34" charset="0"/>
              </a:rPr>
            </a:b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c) em caso de acumulação de benefícios, será garantido o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recebimento integral do mais vantajoso e de uma parte do outro benefício</a:t>
            </a:r>
            <a:r>
              <a:rPr lang="pt-BR" sz="1800" dirty="0">
                <a:latin typeface="Arial Rounded MT Bold" panose="020F0704030504030204" pitchFamily="34" charset="0"/>
              </a:rPr>
              <a:t>, de acordo com as seguintes faixas:</a:t>
            </a:r>
            <a:br>
              <a:rPr lang="pt-BR" sz="1800" dirty="0">
                <a:latin typeface="Arial Rounded MT Bold" panose="020F0704030504030204" pitchFamily="34" charset="0"/>
              </a:rPr>
            </a:b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- 80% do valor igual ou inferior a um salário-mínimo; </a:t>
            </a: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- 60% do valor que exceder um salário-mínimo, até o limite de dois salários mínimos; </a:t>
            </a: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- 40% do valor que exceder dois salários mínimos, até o limite de três salários mínimos; e </a:t>
            </a: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- 20% do valor que exceder três salários mínimos, até o limite de quatro salários mínimos;    </a:t>
            </a:r>
          </a:p>
        </p:txBody>
      </p:sp>
    </p:spTree>
    <p:extLst>
      <p:ext uri="{BB962C8B-B14F-4D97-AF65-F5344CB8AC3E}">
        <p14:creationId xmlns:p14="http://schemas.microsoft.com/office/powerpoint/2010/main" val="7226126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1800" b="1" dirty="0">
                <a:latin typeface="Arial Rounded MT Bold" panose="020F0704030504030204" pitchFamily="34" charset="0"/>
              </a:rPr>
            </a:br>
            <a:r>
              <a:rPr lang="pt-BR" sz="1800" b="1" dirty="0">
                <a:latin typeface="Arial Rounded MT Bold" panose="020F0704030504030204" pitchFamily="34" charset="0"/>
              </a:rPr>
              <a:t>16.  MUDANÇAS NA GESTÃO DO RPPS (ART. 40, §1º ): </a:t>
            </a:r>
            <a:br>
              <a:rPr lang="pt-BR" sz="1800" b="1" dirty="0">
                <a:latin typeface="Arial Rounded MT Bold" panose="020F0704030504030204" pitchFamily="34" charset="0"/>
              </a:rPr>
            </a:br>
            <a:br>
              <a:rPr lang="pt-BR" sz="1800" b="1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a) requisitos para a sua instituição e a sua extinção, a serem avaliados por meio de estudo de viabilidade administrativa, financeira e atuarial, vedada a instituição de novo regime próprio de previdência social sem o atendimento desses requisitos, hipótese em que será aplicado o RGPS aos servidores públicos do respectivo ente federativo; </a:t>
            </a:r>
            <a:br>
              <a:rPr lang="pt-BR" sz="1800" dirty="0">
                <a:latin typeface="Arial Rounded MT Bold" panose="020F0704030504030204" pitchFamily="34" charset="0"/>
              </a:rPr>
            </a:b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b) mecanismos de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equacionamento do déficit atuarial </a:t>
            </a:r>
            <a:r>
              <a:rPr lang="pt-BR" sz="1800" dirty="0">
                <a:latin typeface="Arial Rounded MT Bold" panose="020F0704030504030204" pitchFamily="34" charset="0"/>
              </a:rPr>
              <a:t>e de tratamento de eventual </a:t>
            </a:r>
            <a:r>
              <a:rPr lang="pt-BR" sz="1800" dirty="0" err="1">
                <a:latin typeface="Arial Rounded MT Bold" panose="020F0704030504030204" pitchFamily="34" charset="0"/>
              </a:rPr>
              <a:t>superavit</a:t>
            </a:r>
            <a:r>
              <a:rPr lang="pt-BR" sz="1800" dirty="0">
                <a:latin typeface="Arial Rounded MT Bold" panose="020F0704030504030204" pitchFamily="34" charset="0"/>
              </a:rPr>
              <a:t>; </a:t>
            </a:r>
            <a:br>
              <a:rPr lang="pt-BR" sz="1800" dirty="0">
                <a:latin typeface="Arial Rounded MT Bold" panose="020F0704030504030204" pitchFamily="34" charset="0"/>
              </a:rPr>
            </a:b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c)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estruturação, organização e natureza jurídica da entidade gestora do regime</a:t>
            </a:r>
            <a:r>
              <a:rPr lang="pt-BR" sz="1800" dirty="0">
                <a:latin typeface="Arial Rounded MT Bold" panose="020F0704030504030204" pitchFamily="34" charset="0"/>
              </a:rPr>
              <a:t>, observados os princípios relacionados com governança, controle interno e transparência, e admitida a adesão a consórcio público; </a:t>
            </a: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 </a:t>
            </a:r>
            <a:br>
              <a:rPr lang="pt-BR" sz="1800" dirty="0">
                <a:latin typeface="Arial Rounded MT Bold" panose="020F0704030504030204" pitchFamily="34" charset="0"/>
              </a:rPr>
            </a:br>
            <a:r>
              <a:rPr lang="pt-BR" sz="1800" dirty="0">
                <a:latin typeface="Arial Rounded MT Bold" panose="020F0704030504030204" pitchFamily="34" charset="0"/>
              </a:rPr>
              <a:t>d) </a:t>
            </a:r>
            <a: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condições e hipóteses para responsabilização daqueles que desempenhem atribuições relacionadas, direta ou indiretamente, com a gestão dos RPPS</a:t>
            </a:r>
            <a:r>
              <a:rPr lang="pt-BR" sz="1800" dirty="0">
                <a:latin typeface="Arial Rounded MT Bold" panose="020F0704030504030204" pitchFamily="34" charset="0"/>
              </a:rPr>
              <a:t>.   </a:t>
            </a:r>
            <a:endParaRPr lang="pt-BR" sz="18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6627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br>
              <a:rPr lang="pt-BR" sz="1800" dirty="0">
                <a:solidFill>
                  <a:srgbClr val="FF0000"/>
                </a:solidFill>
                <a:latin typeface="Arial Rounded MT Bold" panose="020F0704030504030204" pitchFamily="34" charset="0"/>
              </a:rPr>
            </a:br>
            <a:r>
              <a:rPr lang="pt-BR" sz="8000" b="1" dirty="0">
                <a:latin typeface="Arial Rounded MT Bold" panose="020F0704030504030204"/>
              </a:rPr>
              <a:t>OBRIGADO!!!</a:t>
            </a:r>
            <a:br>
              <a:rPr lang="pt-BR" sz="8000" b="1" dirty="0">
                <a:latin typeface="Arial Rounded MT Bold" panose="020F0704030504030204"/>
              </a:rPr>
            </a:br>
            <a:br>
              <a:rPr lang="pt-BR" sz="8000" b="1" dirty="0">
                <a:latin typeface="Arial Rounded MT Bold" panose="020F0704030504030204"/>
              </a:rPr>
            </a:br>
            <a:r>
              <a:rPr lang="pt-BR" b="1" dirty="0">
                <a:latin typeface="Arial Rounded MT Bold" panose="020F0704030504030204"/>
              </a:rPr>
              <a:t>Facebook: Alex Sertão</a:t>
            </a:r>
            <a:br>
              <a:rPr lang="pt-BR" b="1" dirty="0">
                <a:latin typeface="Arial Rounded MT Bold" panose="020F0704030504030204"/>
              </a:rPr>
            </a:br>
            <a:r>
              <a:rPr lang="pt-BR" b="1" dirty="0">
                <a:latin typeface="Arial Rounded MT Bold" panose="020F0704030504030204"/>
              </a:rPr>
              <a:t>Instagram: </a:t>
            </a:r>
            <a:r>
              <a:rPr lang="pt-BR" b="1" dirty="0" err="1">
                <a:latin typeface="Arial Rounded MT Bold" panose="020F0704030504030204"/>
              </a:rPr>
              <a:t>alex_sertao</a:t>
            </a:r>
            <a:endParaRPr lang="pt-BR" b="1" dirty="0">
              <a:latin typeface="Arial Rounded MT Bold" panose="020F07040305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56587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rmAutofit/>
          </a:bodyPr>
          <a:lstStyle/>
          <a:p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1. LÓGICA DE REFORMA:</a:t>
            </a:r>
            <a:br>
              <a:rPr lang="pt-BR" sz="2400" b="1" dirty="0">
                <a:latin typeface="Arial Rounded MT Bold" panose="020F0704030504030204" pitchFamily="34" charset="0"/>
              </a:rPr>
            </a:br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a) PAGAR MAIS (art. 149)</a:t>
            </a:r>
            <a:r>
              <a:rPr lang="pt-BR" sz="2400" dirty="0">
                <a:latin typeface="Arial Rounded MT Bold" panose="020F0704030504030204" pitchFamily="34" charset="0"/>
              </a:rPr>
              <a:t>: 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o servidor passa a contribuir com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alíquotas ordinárias </a:t>
            </a:r>
            <a:r>
              <a:rPr lang="pt-BR" sz="2400" dirty="0">
                <a:latin typeface="Arial Rounded MT Bold" panose="020F0704030504030204" pitchFamily="34" charset="0"/>
              </a:rPr>
              <a:t>progressivas, a depender de sua faixa salarial, além de ter que contribuir com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alíquotas extraordinárias</a:t>
            </a:r>
            <a:r>
              <a:rPr lang="pt-BR" sz="2400" dirty="0">
                <a:latin typeface="Arial Rounded MT Bold" panose="020F0704030504030204" pitchFamily="34" charset="0"/>
              </a:rPr>
              <a:t>;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b) </a:t>
            </a:r>
            <a:r>
              <a:rPr lang="pt-BR" sz="2400" b="1" dirty="0">
                <a:latin typeface="Arial Rounded MT Bold" panose="020F0704030504030204" pitchFamily="34" charset="0"/>
              </a:rPr>
              <a:t>POR MAIS TEMPO (art. 12, §3º, I da PEC 6/2019)</a:t>
            </a:r>
            <a:r>
              <a:rPr lang="pt-BR" sz="2400" dirty="0">
                <a:latin typeface="Arial Rounded MT Bold" panose="020F0704030504030204" pitchFamily="34" charset="0"/>
              </a:rPr>
              <a:t>: 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com a proposta, as idades mínimas aumentam para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62 anos, mulher e 65 anos, homem</a:t>
            </a:r>
            <a:r>
              <a:rPr lang="pt-BR" sz="2400" dirty="0">
                <a:latin typeface="Arial Rounded MT Bold" panose="020F0704030504030204" pitchFamily="34" charset="0"/>
              </a:rPr>
              <a:t>. Assim, o servidor terá que permanecer por mais tempo em atividade contribuindo;</a:t>
            </a:r>
            <a:br>
              <a:rPr lang="pt-BR" sz="2400" dirty="0">
                <a:latin typeface="Arial Rounded MT Bold" panose="020F0704030504030204" pitchFamily="34" charset="0"/>
              </a:rPr>
            </a:br>
            <a:endParaRPr lang="pt-BR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63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000" b="1" dirty="0">
                <a:latin typeface="Arial Rounded MT Bold" panose="020F0704030504030204" pitchFamily="34" charset="0"/>
              </a:rPr>
            </a:br>
            <a:br>
              <a:rPr lang="pt-BR" sz="2000" b="1" dirty="0">
                <a:latin typeface="Arial Rounded MT Bold" panose="020F0704030504030204" pitchFamily="34" charset="0"/>
              </a:rPr>
            </a:br>
            <a:r>
              <a:rPr lang="pt-BR" sz="2000" b="1" dirty="0">
                <a:latin typeface="Arial Rounded MT Bold" panose="020F0704030504030204" pitchFamily="34" charset="0"/>
              </a:rPr>
              <a:t>c) PARA RECEBER MENOS (ART. 12, §7º, I DA PEC 6/2019)</a:t>
            </a:r>
            <a:r>
              <a:rPr lang="pt-BR" sz="2000" dirty="0">
                <a:latin typeface="Arial Rounded MT Bold" panose="020F0704030504030204" pitchFamily="34" charset="0"/>
              </a:rPr>
              <a:t>: </a:t>
            </a:r>
            <a:br>
              <a:rPr lang="pt-BR" sz="2000" dirty="0">
                <a:latin typeface="Arial Rounded MT Bold" panose="020F0704030504030204" pitchFamily="34" charset="0"/>
              </a:rPr>
            </a:br>
            <a:br>
              <a:rPr lang="pt-BR" sz="2000" dirty="0">
                <a:latin typeface="Arial Rounded MT Bold" panose="020F0704030504030204" pitchFamily="34" charset="0"/>
              </a:rPr>
            </a:br>
            <a:r>
              <a:rPr lang="pt-BR" sz="2000" dirty="0">
                <a:latin typeface="Arial Rounded MT Bold" panose="020F0704030504030204" pitchFamily="34" charset="0"/>
              </a:rPr>
              <a:t>a proposta prevê um cálculo de média menos vantajoso, pois passa a garantir somente </a:t>
            </a:r>
            <a:r>
              <a:rPr lang="pt-BR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70% de seu resultado, após 25 anos de tempo mínimo de contribuição, somado a 2% para cada ano a mais de contribuição que ultrapasse 20 anos. Isso, sem falar, que será considerado, para o cálculo, 100% do período contributivo desde a competência julho de 1994</a:t>
            </a:r>
            <a:r>
              <a:rPr lang="pt-BR" sz="2000" dirty="0">
                <a:latin typeface="Arial Rounded MT Bold" panose="020F0704030504030204" pitchFamily="34" charset="0"/>
              </a:rPr>
              <a:t>;</a:t>
            </a:r>
            <a:br>
              <a:rPr lang="pt-BR" sz="2000" dirty="0">
                <a:latin typeface="Arial Rounded MT Bold" panose="020F0704030504030204" pitchFamily="34" charset="0"/>
              </a:rPr>
            </a:br>
            <a:br>
              <a:rPr lang="pt-BR" sz="2000" dirty="0">
                <a:latin typeface="Arial Rounded MT Bold" panose="020F0704030504030204" pitchFamily="34" charset="0"/>
              </a:rPr>
            </a:br>
            <a:r>
              <a:rPr lang="pt-BR" sz="2000" dirty="0">
                <a:latin typeface="Arial Rounded MT Bold" panose="020F0704030504030204" pitchFamily="34" charset="0"/>
              </a:rPr>
              <a:t>d) </a:t>
            </a:r>
            <a:r>
              <a:rPr lang="pt-BR" sz="2000" b="1" dirty="0">
                <a:latin typeface="Arial Rounded MT Bold" panose="020F0704030504030204" pitchFamily="34" charset="0"/>
              </a:rPr>
              <a:t>POR MENOS TEMPO (art. 12, §3º, I da PEC 6/2019)</a:t>
            </a:r>
            <a:r>
              <a:rPr lang="pt-BR" sz="2000" dirty="0">
                <a:latin typeface="Arial Rounded MT Bold" panose="020F0704030504030204" pitchFamily="34" charset="0"/>
              </a:rPr>
              <a:t>:</a:t>
            </a:r>
            <a:br>
              <a:rPr lang="pt-BR" sz="2000" dirty="0">
                <a:latin typeface="Arial Rounded MT Bold" panose="020F0704030504030204" pitchFamily="34" charset="0"/>
              </a:rPr>
            </a:br>
            <a:br>
              <a:rPr lang="pt-BR" sz="2000" dirty="0">
                <a:latin typeface="Arial Rounded MT Bold" panose="020F0704030504030204" pitchFamily="34" charset="0"/>
              </a:rPr>
            </a:br>
            <a:r>
              <a:rPr lang="pt-BR" sz="20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Com o aumento da idade mínima, a expectativa de sobrevida do servidor diminui</a:t>
            </a:r>
            <a:r>
              <a:rPr lang="pt-BR" sz="2000" dirty="0">
                <a:latin typeface="Arial Rounded MT Bold" panose="020F0704030504030204" pitchFamily="34" charset="0"/>
              </a:rPr>
              <a:t>, pois este se aposentará mais perto da morte. E quanto mais velho se aposentar, por menos tempo gozará o benefício.</a:t>
            </a:r>
            <a:br>
              <a:rPr lang="pt-BR" sz="2000" dirty="0">
                <a:latin typeface="Arial Rounded MT Bold" panose="020F0704030504030204" pitchFamily="34" charset="0"/>
              </a:rPr>
            </a:br>
            <a:br>
              <a:rPr lang="pt-BR" sz="2000" dirty="0">
                <a:latin typeface="Arial Rounded MT Bold" panose="020F0704030504030204" pitchFamily="34" charset="0"/>
              </a:rPr>
            </a:br>
            <a:endParaRPr lang="pt-BR" sz="2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389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300" b="1" dirty="0">
                <a:latin typeface="Arial Rounded MT Bold" panose="020F0704030504030204" pitchFamily="34" charset="0"/>
              </a:rPr>
            </a:br>
            <a:r>
              <a:rPr lang="pt-BR" sz="2300" b="1" dirty="0">
                <a:latin typeface="Arial Rounded MT Bold" panose="020F0704030504030204" pitchFamily="34" charset="0"/>
              </a:rPr>
              <a:t>2.  DESCONSTITUCIONALIZAÇÃO DAS REGRAS DE APOSENTAODRIA NO RPPS (§1º do art. 40):</a:t>
            </a:r>
            <a:br>
              <a:rPr lang="pt-BR" sz="2300" b="1" dirty="0">
                <a:latin typeface="Arial Rounded MT Bold" panose="020F0704030504030204" pitchFamily="34" charset="0"/>
              </a:rPr>
            </a:br>
            <a:br>
              <a:rPr lang="pt-BR" sz="2300" b="1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a) toda a matéria previdenciária passa a ser tratada em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lei complementar </a:t>
            </a:r>
            <a:r>
              <a:rPr lang="pt-BR" sz="2300" dirty="0">
                <a:latin typeface="Arial Rounded MT Bold" panose="020F0704030504030204" pitchFamily="34" charset="0"/>
              </a:rPr>
              <a:t>cujo quórum para aprovação exige maioria absoluta (metade mais um do total de integrantes das casas);</a:t>
            </a:r>
            <a:br>
              <a:rPr lang="pt-BR" sz="2300" dirty="0">
                <a:latin typeface="Arial Rounded MT Bold" panose="020F0704030504030204" pitchFamily="34" charset="0"/>
              </a:rPr>
            </a:b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b) as regras poderão ser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alteradas com mais facilidade</a:t>
            </a:r>
            <a:r>
              <a:rPr lang="pt-BR" sz="2300" dirty="0">
                <a:latin typeface="Arial Rounded MT Bold" panose="020F0704030504030204" pitchFamily="34" charset="0"/>
              </a:rPr>
              <a:t>;</a:t>
            </a:r>
            <a:br>
              <a:rPr lang="pt-BR" sz="2300" dirty="0">
                <a:latin typeface="Arial Rounded MT Bold" panose="020F0704030504030204" pitchFamily="34" charset="0"/>
              </a:rPr>
            </a:b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c) os direitos serão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extintos com mais facilidade</a:t>
            </a:r>
            <a:r>
              <a:rPr lang="pt-BR" sz="2300" dirty="0">
                <a:latin typeface="Arial Rounded MT Bold" panose="020F0704030504030204" pitchFamily="34" charset="0"/>
              </a:rPr>
              <a:t>;</a:t>
            </a:r>
            <a:br>
              <a:rPr lang="pt-BR" sz="2300" dirty="0">
                <a:latin typeface="Arial Rounded MT Bold" panose="020F0704030504030204" pitchFamily="34" charset="0"/>
              </a:rPr>
            </a:b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d) ventila-se a possibilidade da idade da aposentadoria compulsória </a:t>
            </a:r>
            <a:r>
              <a:rPr lang="pt-BR" sz="23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retornar aos 70 anos de idade</a:t>
            </a:r>
            <a:r>
              <a:rPr lang="pt-BR" sz="2300" dirty="0">
                <a:latin typeface="Arial Rounded MT Bold" panose="020F0704030504030204" pitchFamily="34" charset="0"/>
              </a:rPr>
              <a:t>.</a:t>
            </a:r>
            <a:br>
              <a:rPr lang="pt-BR" sz="2300" dirty="0">
                <a:latin typeface="Arial Rounded MT Bold" panose="020F0704030504030204" pitchFamily="34" charset="0"/>
              </a:rPr>
            </a:br>
            <a:r>
              <a:rPr lang="pt-BR" sz="2300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53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400" b="1" dirty="0">
                <a:latin typeface="Arial Rounded MT Bold" panose="020F0704030504030204" pitchFamily="34" charset="0"/>
              </a:rPr>
            </a:br>
            <a:r>
              <a:rPr lang="pt-BR" sz="2400" b="1" dirty="0">
                <a:latin typeface="Arial Rounded MT Bold" panose="020F0704030504030204" pitchFamily="34" charset="0"/>
              </a:rPr>
              <a:t>3.  READAPTAÇÃO ANTES DA APOSENTADORIA POR INCAPACIDADE PERMANENTE (art. 37, §13):</a:t>
            </a:r>
            <a:br>
              <a:rPr lang="pt-BR" sz="2400" b="1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a) Antes de ser aposentado por incapacidade permanente, o servidor poderá ser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readaptado</a:t>
            </a:r>
            <a:r>
              <a:rPr lang="pt-BR" sz="2400" dirty="0">
                <a:latin typeface="Arial Rounded MT Bold" panose="020F0704030504030204" pitchFamily="34" charset="0"/>
              </a:rPr>
              <a:t> para exercício de cargo cujas atribuições e responsabilidades sejam compatíveis com a limitação que tenha sofrido em sua capacidade física ou mental;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b)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readaptar será a regra e a aposentadoria por incapacidade a exceção</a:t>
            </a:r>
            <a:r>
              <a:rPr lang="pt-BR" sz="2400" dirty="0">
                <a:latin typeface="Arial Rounded MT Bold" panose="020F0704030504030204" pitchFamily="34" charset="0"/>
              </a:rPr>
              <a:t>; 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c)  vide </a:t>
            </a:r>
            <a:r>
              <a:rPr lang="pt-BR" sz="24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pente fino </a:t>
            </a:r>
            <a:r>
              <a:rPr lang="pt-BR" sz="2400" dirty="0">
                <a:latin typeface="Arial Rounded MT Bold" panose="020F0704030504030204" pitchFamily="34" charset="0"/>
              </a:rPr>
              <a:t>nos benefícios por incapacidade junto ao INSS;</a:t>
            </a:r>
            <a:br>
              <a:rPr lang="pt-BR" sz="2400" dirty="0">
                <a:latin typeface="Arial Rounded MT Bold" panose="020F0704030504030204" pitchFamily="34" charset="0"/>
              </a:rPr>
            </a:b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 </a:t>
            </a:r>
            <a:br>
              <a:rPr lang="pt-BR" sz="2400" dirty="0">
                <a:latin typeface="Arial Rounded MT Bold" panose="020F0704030504030204" pitchFamily="34" charset="0"/>
              </a:rPr>
            </a:br>
            <a:r>
              <a:rPr lang="pt-BR" sz="2400" dirty="0">
                <a:latin typeface="Arial Rounded MT Bold" panose="020F0704030504030204" pitchFamily="34" charset="0"/>
              </a:rPr>
              <a:t> </a:t>
            </a:r>
            <a:endParaRPr lang="pt-BR" sz="24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316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200" b="1" dirty="0">
                <a:latin typeface="Arial Rounded MT Bold" panose="020F0704030504030204" pitchFamily="34" charset="0"/>
              </a:rPr>
            </a:br>
            <a:r>
              <a:rPr lang="pt-BR" sz="2200" b="1" dirty="0">
                <a:latin typeface="Arial Rounded MT Bold" panose="020F0704030504030204" pitchFamily="34" charset="0"/>
              </a:rPr>
              <a:t>4.  EMPREGADOS PÚBLICOS E SERVIDORES TITULARES DE CARGO EFETIVO TERÃO QUE SE DESVINCULAR DO SERVIÇO PÚBICO AO SE APOSENTAREM PELO RGPS (ART. 37, §10):</a:t>
            </a:r>
            <a:br>
              <a:rPr lang="pt-BR" sz="2200" b="1" dirty="0">
                <a:latin typeface="Arial Rounded MT Bold" panose="020F0704030504030204" pitchFamily="34" charset="0"/>
              </a:rPr>
            </a:br>
            <a:br>
              <a:rPr lang="pt-BR" sz="2200" dirty="0">
                <a:latin typeface="Arial Rounded MT Bold" panose="020F0704030504030204" pitchFamily="34" charset="0"/>
              </a:rPr>
            </a:br>
            <a:r>
              <a:rPr lang="pt-BR" sz="2200" dirty="0">
                <a:latin typeface="Arial Rounded MT Bold" panose="020F0704030504030204" pitchFamily="34" charset="0"/>
              </a:rPr>
              <a:t>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É vedada a percepção simultânea de proventos de aposentadoria do regime próprio de previdência social de que trata o art. 40</a:t>
            </a:r>
            <a:r>
              <a:rPr lang="pt-BR" sz="2200" dirty="0">
                <a:latin typeface="Arial Rounded MT Bold" panose="020F0704030504030204" pitchFamily="34" charset="0"/>
              </a:rPr>
              <a:t>, de proventos de inatividade, de que tratam os art. 42 e art. 142 e </a:t>
            </a:r>
            <a:r>
              <a:rPr lang="pt-BR" sz="2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 proventos de aposentadoria do Regime Geral de Previdência Social, de que trata o art. 201, decorrentes do exercício de cargo, emprego ou função pública, com a remuneração de cargo, emprego ou função pública</a:t>
            </a:r>
            <a:r>
              <a:rPr lang="pt-BR" sz="2200" dirty="0">
                <a:latin typeface="Arial Rounded MT Bold" panose="020F0704030504030204" pitchFamily="34" charset="0"/>
              </a:rPr>
              <a:t>, ressalvados os cargos acumuláveis na forma prevista nesta Constituição, os cargos eletivos e os cargos em comissão declarados em lei de livre nomeação e exoneração.</a:t>
            </a:r>
            <a:br>
              <a:rPr lang="pt-BR" sz="2200" dirty="0">
                <a:latin typeface="Arial Rounded MT Bold" panose="020F0704030504030204" pitchFamily="34" charset="0"/>
              </a:rPr>
            </a:br>
            <a:endParaRPr lang="pt-BR" sz="2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599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800" b="1" dirty="0">
                <a:latin typeface="Arial Rounded MT Bold" panose="020F0704030504030204" pitchFamily="34" charset="0"/>
              </a:rPr>
            </a:br>
            <a:r>
              <a:rPr lang="pt-BR" sz="2800" b="1" dirty="0">
                <a:latin typeface="Arial Rounded MT Bold" panose="020F0704030504030204" pitchFamily="34" charset="0"/>
              </a:rPr>
              <a:t>5.  VEDADA A COMPLEMENTAÇÃO DE APOSENTADORIA (ART. 39, 9º DA CF/88):</a:t>
            </a:r>
            <a:br>
              <a:rPr lang="pt-BR" sz="2800" b="1" dirty="0">
                <a:latin typeface="Arial Rounded MT Bold" panose="020F0704030504030204" pitchFamily="34" charset="0"/>
              </a:rPr>
            </a:br>
            <a:br>
              <a:rPr lang="pt-BR" sz="2800" b="1" dirty="0">
                <a:latin typeface="Arial Rounded MT Bold" panose="020F0704030504030204" pitchFamily="34" charset="0"/>
              </a:rPr>
            </a:br>
            <a:br>
              <a:rPr lang="pt-BR" sz="2800" b="1" dirty="0">
                <a:latin typeface="Arial Rounded MT Bold" panose="020F0704030504030204" pitchFamily="34" charset="0"/>
              </a:rPr>
            </a:br>
            <a:r>
              <a:rPr lang="pt-BR" sz="2800" dirty="0">
                <a:latin typeface="Arial Rounded MT Bold" panose="020F0704030504030204" pitchFamily="34" charset="0"/>
              </a:rPr>
              <a:t>O direito à previdência social dos servidores públicos será concedido por meio dos regimes de que tratam os art. 40, art. 201 e art. 202, observados os requisitos e as condições neles estabelecidos, </a:t>
            </a:r>
            <a:r>
              <a:rPr lang="pt-BR" sz="28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vedada outra forma de proteção, inclusive por meio do pagamento direto de complementação de aposentadorias e de pensões</a:t>
            </a:r>
            <a:r>
              <a:rPr lang="pt-BR" sz="2800" dirty="0">
                <a:latin typeface="Arial Rounded MT Bold" panose="020F0704030504030204" pitchFamily="34" charset="0"/>
              </a:rPr>
              <a:t>. </a:t>
            </a:r>
            <a:r>
              <a:rPr lang="pt-BR" sz="2800" b="1" dirty="0"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77264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3200" b="1" dirty="0">
                <a:latin typeface="Arial Rounded MT Bold" panose="020F0704030504030204" pitchFamily="34" charset="0"/>
              </a:rPr>
            </a:br>
            <a:r>
              <a:rPr lang="pt-BR" sz="3200" b="1" dirty="0">
                <a:latin typeface="Arial Rounded MT Bold" panose="020F0704030504030204" pitchFamily="34" charset="0"/>
              </a:rPr>
              <a:t>6.  ABONO DE PERMANÊNCIA (ART. 10 DA PEC 6/2019):</a:t>
            </a:r>
            <a:br>
              <a:rPr lang="pt-BR" sz="3200" b="1" dirty="0">
                <a:latin typeface="Arial Rounded MT Bold" panose="020F0704030504030204" pitchFamily="34" charset="0"/>
              </a:rPr>
            </a:br>
            <a:br>
              <a:rPr lang="pt-BR" sz="3200" b="1" dirty="0">
                <a:latin typeface="Arial Rounded MT Bold" panose="020F0704030504030204" pitchFamily="34" charset="0"/>
              </a:rPr>
            </a:br>
            <a:r>
              <a:rPr lang="pt-BR" sz="3200" b="1" dirty="0">
                <a:latin typeface="Arial Rounded MT Bold" panose="020F0704030504030204" pitchFamily="34" charset="0"/>
              </a:rPr>
              <a:t>a) o servidor </a:t>
            </a:r>
            <a:r>
              <a:rPr lang="pt-BR" sz="32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poderá ter direito</a:t>
            </a:r>
            <a:r>
              <a:rPr lang="pt-BR" sz="3200" b="1" dirty="0">
                <a:latin typeface="Arial Rounded MT Bold" panose="020F0704030504030204" pitchFamily="34" charset="0"/>
              </a:rPr>
              <a:t>;</a:t>
            </a:r>
            <a:br>
              <a:rPr lang="pt-BR" sz="3200" b="1" dirty="0">
                <a:latin typeface="Arial Rounded MT Bold" panose="020F0704030504030204" pitchFamily="34" charset="0"/>
              </a:rPr>
            </a:br>
            <a:br>
              <a:rPr lang="pt-BR" sz="3200" b="1" dirty="0">
                <a:latin typeface="Arial Rounded MT Bold" panose="020F0704030504030204" pitchFamily="34" charset="0"/>
              </a:rPr>
            </a:br>
            <a:r>
              <a:rPr lang="pt-BR" sz="3200" b="1" dirty="0">
                <a:latin typeface="Arial Rounded MT Bold" panose="020F0704030504030204" pitchFamily="34" charset="0"/>
              </a:rPr>
              <a:t>b) equivalente, </a:t>
            </a:r>
            <a:r>
              <a:rPr lang="pt-BR" sz="32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no máximo</a:t>
            </a:r>
            <a:r>
              <a:rPr lang="pt-BR" sz="3200" b="1" dirty="0">
                <a:latin typeface="Arial Rounded MT Bold" panose="020F0704030504030204" pitchFamily="34" charset="0"/>
              </a:rPr>
              <a:t>, ao valor da contribuição previdenciária;</a:t>
            </a:r>
            <a:br>
              <a:rPr lang="pt-BR" sz="3200" b="1" dirty="0">
                <a:latin typeface="Arial Rounded MT Bold" panose="020F0704030504030204" pitchFamily="34" charset="0"/>
              </a:rPr>
            </a:br>
            <a:br>
              <a:rPr lang="pt-BR" sz="3200" b="1" dirty="0">
                <a:latin typeface="Arial Rounded MT Bold" panose="020F0704030504030204" pitchFamily="34" charset="0"/>
              </a:rPr>
            </a:br>
            <a:r>
              <a:rPr lang="pt-BR" sz="3200" b="1" dirty="0">
                <a:latin typeface="Arial Rounded MT Bold" panose="020F0704030504030204" pitchFamily="34" charset="0"/>
              </a:rPr>
              <a:t>c)  </a:t>
            </a:r>
            <a:r>
              <a:rPr lang="pt-BR" sz="32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observador critérios </a:t>
            </a:r>
            <a:r>
              <a:rPr lang="pt-BR" sz="3200" b="1" dirty="0">
                <a:latin typeface="Arial Rounded MT Bold" panose="020F0704030504030204" pitchFamily="34" charset="0"/>
              </a:rPr>
              <a:t>a serem estabelecidos pelos entes federativos.</a:t>
            </a:r>
            <a:br>
              <a:rPr lang="pt-BR" sz="3200" dirty="0">
                <a:latin typeface="Arial Rounded MT Bold" panose="020F0704030504030204" pitchFamily="34" charset="0"/>
              </a:rPr>
            </a:br>
            <a:endParaRPr lang="pt-BR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27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 anchor="t">
            <a:noAutofit/>
          </a:bodyPr>
          <a:lstStyle/>
          <a:p>
            <a:br>
              <a:rPr lang="pt-BR" sz="2600" b="1" dirty="0">
                <a:latin typeface="Arial Rounded MT Bold" panose="020F0704030504030204" pitchFamily="34" charset="0"/>
              </a:rPr>
            </a:br>
            <a:r>
              <a:rPr lang="pt-BR" sz="2600" b="1" dirty="0">
                <a:latin typeface="Arial Rounded MT Bold" panose="020F0704030504030204" pitchFamily="34" charset="0"/>
              </a:rPr>
              <a:t>7.  OBRIGAÇÃO DE INSTITUIR REGIME DE PREVIDENCIA COMPLEMENTAR (§14 DO ART. 40):</a:t>
            </a:r>
            <a:br>
              <a:rPr lang="pt-BR" sz="2600" b="1" dirty="0">
                <a:latin typeface="Arial Rounded MT Bold" panose="020F0704030504030204" pitchFamily="34" charset="0"/>
              </a:rPr>
            </a:br>
            <a:br>
              <a:rPr lang="pt-BR" sz="2600" b="1" dirty="0">
                <a:latin typeface="Arial Rounded MT Bold" panose="020F0704030504030204" pitchFamily="34" charset="0"/>
              </a:rPr>
            </a:br>
            <a:r>
              <a:rPr lang="pt-BR" sz="2600" b="1" dirty="0">
                <a:latin typeface="Arial Rounded MT Bold" panose="020F0704030504030204" pitchFamily="34" charset="0"/>
              </a:rPr>
              <a:t>a) a</a:t>
            </a:r>
            <a:r>
              <a:rPr lang="pt-BR" sz="2600" dirty="0">
                <a:latin typeface="Arial Rounded MT Bold" panose="020F0704030504030204" pitchFamily="34" charset="0"/>
              </a:rPr>
              <a:t> União, os Estados, o Distrito Federal e os Municípios </a:t>
            </a:r>
            <a:r>
              <a:rPr lang="pt-BR" sz="2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deverão instituir </a:t>
            </a:r>
            <a:r>
              <a:rPr lang="pt-BR" sz="2600" dirty="0">
                <a:latin typeface="Arial Rounded MT Bold" panose="020F0704030504030204" pitchFamily="34" charset="0"/>
              </a:rPr>
              <a:t>regime de previdência complementar;</a:t>
            </a:r>
            <a:br>
              <a:rPr lang="pt-BR" sz="2600" dirty="0">
                <a:latin typeface="Arial Rounded MT Bold" panose="020F0704030504030204" pitchFamily="34" charset="0"/>
              </a:rPr>
            </a:br>
            <a:br>
              <a:rPr lang="pt-BR" sz="2600" dirty="0">
                <a:latin typeface="Arial Rounded MT Bold" panose="020F0704030504030204" pitchFamily="34" charset="0"/>
              </a:rPr>
            </a:br>
            <a:r>
              <a:rPr lang="pt-BR" sz="2600" dirty="0">
                <a:latin typeface="Arial Rounded MT Bold" panose="020F0704030504030204" pitchFamily="34" charset="0"/>
              </a:rPr>
              <a:t>b) </a:t>
            </a:r>
            <a:r>
              <a:rPr lang="pt-BR" sz="2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limitação ao teto do RGPS </a:t>
            </a:r>
            <a:r>
              <a:rPr lang="pt-BR" sz="2600" dirty="0">
                <a:latin typeface="Arial Rounded MT Bold" panose="020F0704030504030204" pitchFamily="34" charset="0"/>
              </a:rPr>
              <a:t>(R$ 5.839,45) o de previdência social de que trata este artigo, ressalvado o disposto no § 16.</a:t>
            </a:r>
            <a:br>
              <a:rPr lang="pt-BR" sz="2600" b="1" dirty="0">
                <a:latin typeface="Arial Rounded MT Bold" panose="020F0704030504030204" pitchFamily="34" charset="0"/>
              </a:rPr>
            </a:br>
            <a:br>
              <a:rPr lang="pt-BR" sz="2600" dirty="0">
                <a:latin typeface="Arial Rounded MT Bold" panose="020F0704030504030204" pitchFamily="34" charset="0"/>
              </a:rPr>
            </a:br>
            <a:endParaRPr lang="pt-BR" sz="26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00738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12</Words>
  <Application>Microsoft Office PowerPoint</Application>
  <PresentationFormat>Apresentação na tela (4:3)</PresentationFormat>
  <Paragraphs>19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Arial Rounded MT Bold</vt:lpstr>
      <vt:lpstr>Calibri</vt:lpstr>
      <vt:lpstr>Tema do Office</vt:lpstr>
      <vt:lpstr>IMPACTOS DA PEC 6/2019 NOS REGIMES PRÓPRIOS DE PREVIDÊNCIA SOCIAL – RPPS       Alex Sertão</vt:lpstr>
      <vt:lpstr> 1. LÓGICA DE REFORMA:  a) PAGAR MAIS (art. 149):   o servidor passa a contribuir com alíquotas ordinárias progressivas, a depender de sua faixa salarial, além de ter que contribuir com alíquotas extraordinárias;  b) POR MAIS TEMPO (art. 12, §3º, I da PEC 6/2019):   com a proposta, as idades mínimas aumentam para 62 anos, mulher e 65 anos, homem. Assim, o servidor terá que permanecer por mais tempo em atividade contribuindo; </vt:lpstr>
      <vt:lpstr>  c) PARA RECEBER MENOS (ART. 12, §7º, I DA PEC 6/2019):   a proposta prevê um cálculo de média menos vantajoso, pois passa a garantir somente 70% de seu resultado, após 25 anos de tempo mínimo de contribuição, somado a 2% para cada ano a mais de contribuição que ultrapasse 20 anos. Isso, sem falar, que será considerado, para o cálculo, 100% do período contributivo desde a competência julho de 1994;  d) POR MENOS TEMPO (art. 12, §3º, I da PEC 6/2019):  Com o aumento da idade mínima, a expectativa de sobrevida do servidor diminui, pois este se aposentará mais perto da morte. E quanto mais velho se aposentar, por menos tempo gozará o benefício.  </vt:lpstr>
      <vt:lpstr> 2.  DESCONSTITUCIONALIZAÇÃO DAS REGRAS DE APOSENTAODRIA NO RPPS (§1º do art. 40):  a) toda a matéria previdenciária passa a ser tratada em lei complementar cujo quórum para aprovação exige maioria absoluta (metade mais um do total de integrantes das casas);  b) as regras poderão ser alteradas com mais facilidade;  c) os direitos serão extintos com mais facilidade;  d) ventila-se a possibilidade da idade da aposentadoria compulsória retornar aos 70 anos de idade.  </vt:lpstr>
      <vt:lpstr> 3.  READAPTAÇÃO ANTES DA APOSENTADORIA POR INCAPACIDADE PERMANENTE (art. 37, §13):  a) Antes de ser aposentado por incapacidade permanente, o servidor poderá ser readaptado para exercício de cargo cujas atribuições e responsabilidades sejam compatíveis com a limitação que tenha sofrido em sua capacidade física ou mental;  b) readaptar será a regra e a aposentadoria por incapacidade a exceção;   c)  vide pente fino nos benefícios por incapacidade junto ao INSS;     </vt:lpstr>
      <vt:lpstr> 4.  EMPREGADOS PÚBLICOS E SERVIDORES TITULARES DE CARGO EFETIVO TERÃO QUE SE DESVINCULAR DO SERVIÇO PÚBICO AO SE APOSENTAREM PELO RGPS (ART. 37, §10):   É vedada a percepção simultânea de proventos de aposentadoria do regime próprio de previdência social de que trata o art. 40, de proventos de inatividade, de que tratam os art. 42 e art. 142 e de proventos de aposentadoria do Regime Geral de Previdência Social, de que trata o art. 201, decorrentes do exercício de cargo, emprego ou função pública, com a remuneração de cargo, emprego ou função pública, ressalvados os cargos acumuláveis na forma prevista nesta Constituição, os cargos eletivos e os cargos em comissão declarados em lei de livre nomeação e exoneração. </vt:lpstr>
      <vt:lpstr> 5.  VEDADA A COMPLEMENTAÇÃO DE APOSENTADORIA (ART. 39, 9º DA CF/88):   O direito à previdência social dos servidores públicos será concedido por meio dos regimes de que tratam os art. 40, art. 201 e art. 202, observados os requisitos e as condições neles estabelecidos, vedada outra forma de proteção, inclusive por meio do pagamento direto de complementação de aposentadorias e de pensões.  </vt:lpstr>
      <vt:lpstr> 6.  ABONO DE PERMANÊNCIA (ART. 10 DA PEC 6/2019):  a) o servidor poderá ter direito;  b) equivalente, no máximo, ao valor da contribuição previdenciária;  c)  observador critérios a serem estabelecidos pelos entes federativos. </vt:lpstr>
      <vt:lpstr> 7.  OBRIGAÇÃO DE INSTITUIR REGIME DE PREVIDENCIA COMPLEMENTAR (§14 DO ART. 40):  a) a União, os Estados, o Distrito Federal e os Municípios deverão instituir regime de previdência complementar;  b) limitação ao teto do RGPS (R$ 5.839,45) o de previdência social de que trata este artigo, ressalvado o disposto no § 16.  </vt:lpstr>
      <vt:lpstr> 8.  PREVIDÊNCIA COMPLEMENTAR (continuação):  a) já é o presente;  b) veio para ficar;  c) o Estado garantirá um mínimo de sobrevivência (teto do RGPS);  d) o segurado deve complementar sua aposentadoria: previdência privada, tesouro direto, imóveis, bolsa, etc;  e) valor do benefício complementar dependerá: da alíquota adotada, da base de cálculo, da longevidade da poupança, das decisões de investimento no mercado financeiro, da rentabilidade alcançada.      </vt:lpstr>
      <vt:lpstr> 9. CONTRIBUIÇÃO EXTRAORDINÁRIA  PODERÁ INCIDIR SOBRE PROVENTOS QUE SUPEREM UM SALÁRIO MÍNIMO( ART. 149, §1º -D):   Excepcionalmente, poderá ser autorizado, nos termos da lei complementar de que trata o § 1º do art. 40 e conforme os critérios e os parâmetros nela definidos, que lei do ente federativo amplie a base das contribuições extraordinárias dos aposentados e dos pensionistas, por período determinado e para fins de equacionamento do deficit atuarial de seu regime próprio de previdência social, de forma a alcançar o valor dos proventos de aposentadoria e de pensões que superem um salário-mínimo. </vt:lpstr>
      <vt:lpstr> 10. REGRA DE TRANÇÃO (ART. 3º)  a) só garante integralidade e paridade para o servidor que tiver ingressado em cargo efetivo até 31/12/03, e tenha, no momento da aposentadoria, 62 anos, se mulher e 65, se homem.  b) não possui transição para quem ingressou após 31/12/03 e antes da instituição da previdência complementar;  c) prevê uma integralidade mitigada: a jornada variável, o adicional de produtividade e a função gratificada serão pagas de acordo com o resultado de uma média dos últimos 10 anos e 1/30 avos.  d) as atuais regras de transição serão revogadas (art. 2º da EC 41/03, art. 6º e 6ª-A da EC 41/03 e art. 3º da EC 47/03).</vt:lpstr>
      <vt:lpstr> 11. INTEGRALIDADE E PARIDADE PARA POLICIAIS E AGENTES PENITENCIÁRIOS (artigos 4º e 5º da PEC 6/2019):  É garantida a integralidade e paridade para o policial e agente penitenciário que tiverem ingressado na carreira até a instituição da previdência complementar pelo ente ao qual esteja vinculado ou, para os entes federativos que ainda não tenham instituído o regime de previdência complementar, antes da data de promulgação desta Emenda à Constituição.   </vt:lpstr>
      <vt:lpstr> 12. PENSÃO POR MORTE (ART.12, §9º DA PEC 6/2019):   a) cálculo: 50% de cota familiar + 10% de cota por dependente;  b) óbito do aposentado: as contas serão calculadas sobre a totalidade dos proventos do servidor falecido;  c) óbito do servidor ativo: as cotas serão calculadas sobre o valor dos proventos a que o servidor teria direito se fosse aposentado por incapacidade permanente na data do óbito (60% da média), salvo se o óbito tiver sido decorrente de acidente do trabalho, doença profissional ou do trabalho, situação em que corresponderão a 100% da média. </vt:lpstr>
      <vt:lpstr> 13. PENSÃO POR MORTE (ART. 8º DA PEC 6/2019) continuação:  a) as cotas por dependente cessarão com a perda dessa qualidade e não serão reversíveis aos demais dependentes;   b) o tempo de duração da pensão por morte e das cotas individuais por dependente até a perda da qualidade de dependente, o rol de dependentes, a sua qualificação serão aqueles estabelecidos para o RGPS;   c) as pensões serão reajustadas nos termos estabelecidos para o RGPS. </vt:lpstr>
      <vt:lpstr> 14. REGIME DE PREVIDÊNCIA DE DETENTOR DE MANDATO ELETIVO (ART. 11 DA PEC 3/2016):  a) os atuais detentores de mandatos eletivos, vinculados a planos de previdência parlamentar  instituído até 31 de dezembro de 2018 poderão, por meio de opção expressa formalizada no prazo de 180 dias, contado da data de promulgação desta Emenda à Constituição, permanecer nos regimes previdenciários aos quais se encontrem vinculados, vedadas a adesão de novos segurados e a instituição de novos regimes dessa natureza.  b) finalmente, a CF/88 passa a proibir a criação de planos de previdência parlamentar;  c) cargos temporários: RGPS.    </vt:lpstr>
      <vt:lpstr> 15.  ACUMULAÇÃO DE BENEFÍCIOS (ART. 12,§10 DA PEC 6/2019):  a) continua a permitir a acumulação de aposentadorias decorrentes de cargos acumuláveis;  b) permite a acumulação de duas pensões deixadas pelo cônjuge, quando decorrentes de cargos acumuláveis;    c) em caso de acumulação de benefícios, será garantido o recebimento integral do mais vantajoso e de uma parte do outro benefício, de acordo com as seguintes faixas:  - 80% do valor igual ou inferior a um salário-mínimo;  - 60% do valor que exceder um salário-mínimo, até o limite de dois salários mínimos;  - 40% do valor que exceder dois salários mínimos, até o limite de três salários mínimos; e  - 20% do valor que exceder três salários mínimos, até o limite de quatro salários mínimos;    </vt:lpstr>
      <vt:lpstr> 16.  MUDANÇAS NA GESTÃO DO RPPS (ART. 40, §1º ):   a) requisitos para a sua instituição e a sua extinção, a serem avaliados por meio de estudo de viabilidade administrativa, financeira e atuarial, vedada a instituição de novo regime próprio de previdência social sem o atendimento desses requisitos, hipótese em que será aplicado o RGPS aos servidores públicos do respectivo ente federativo;   b) mecanismos de equacionamento do déficit atuarial e de tratamento de eventual superavit;   c) estruturação, organização e natureza jurídica da entidade gestora do regime, observados os princípios relacionados com governança, controle interno e transparência, e admitida a adesão a consórcio público;    d) condições e hipóteses para responsabilização daqueles que desempenhem atribuições relacionadas, direta ou indiretamente, com a gestão dos RPPS.   </vt:lpstr>
      <vt:lpstr>    OBRIGADO!!!  Facebook: Alex Sertão Instagram: alex_sertao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 Sandro Lial Sertão</dc:creator>
  <cp:lastModifiedBy>Alex Sandro Lial Sertão</cp:lastModifiedBy>
  <cp:revision>60</cp:revision>
  <dcterms:created xsi:type="dcterms:W3CDTF">2019-04-04T10:02:52Z</dcterms:created>
  <dcterms:modified xsi:type="dcterms:W3CDTF">2019-06-05T11:20:30Z</dcterms:modified>
</cp:coreProperties>
</file>