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6" r:id="rId4"/>
    <p:sldId id="268" r:id="rId5"/>
  </p:sldIdLst>
  <p:sldSz cx="12217400" cy="68707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0"/>
    <p:restoredTop sz="0"/>
  </p:normalViewPr>
  <p:slideViewPr>
    <p:cSldViewPr>
      <p:cViewPr varScale="1">
        <p:scale>
          <a:sx n="103" d="100"/>
          <a:sy n="103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65BE8D-865D-468A-8A5C-3E9678F0E57F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0DB7D8-EA6E-42C9-A575-0CA902FD185C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77C826D-18C8-4A6B-9FFA-E22C60ECA13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BB9EC2-9D2A-40EE-8000-A107E5511C7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0B9DDC3-27F1-49A6-BB98-7F101EC76320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8FCB7CA-EAB2-4BBC-BABB-2AD2F2399455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A720E4A6-D1FA-4AD1-A89E-E5ACF811EFCE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C1CAC151-BFB5-47A1-8D3C-30C708B23CD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A90A2CB-6EE6-44E0-B6EE-878CBE93E6C5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22CF187-0B5E-42EC-91AD-57BB66D2A503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4F73157-9286-4AF7-9FCC-7466C8AC838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2701911" y="2195241"/>
            <a:ext cx="6872288" cy="3832397"/>
          </a:xfrm>
          <a:prstGeom prst="rect">
            <a:avLst/>
          </a:prstGeom>
        </p:spPr>
      </p:pic>
      <p:sp>
        <p:nvSpPr>
          <p:cNvPr id="3" name="New shape"/>
          <p:cNvSpPr/>
          <p:nvPr/>
        </p:nvSpPr>
        <p:spPr>
          <a:xfrm>
            <a:off x="1932236" y="1059086"/>
            <a:ext cx="7848872" cy="118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pPr algn="ctr"/>
            <a:r>
              <a:rPr lang="pt-BR" sz="3200" b="1" dirty="0">
                <a:solidFill>
                  <a:srgbClr val="000000"/>
                </a:solidFill>
              </a:rPr>
              <a:t>A </a:t>
            </a:r>
            <a:r>
              <a:rPr lang="pt-BR" sz="3200" b="1" dirty="0" smtClean="0">
                <a:solidFill>
                  <a:srgbClr val="000000"/>
                </a:solidFill>
              </a:rPr>
              <a:t>POLÍTICA </a:t>
            </a:r>
            <a:r>
              <a:rPr lang="pt-BR" sz="3200" b="1" dirty="0">
                <a:solidFill>
                  <a:srgbClr val="000000"/>
                </a:solidFill>
              </a:rPr>
              <a:t>DE CONTROLE INTERNO DO PODER EXECUTIVO ESTADUAL</a:t>
            </a:r>
            <a:endParaRPr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63229" y="169935"/>
            <a:ext cx="4581525" cy="6361759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763588" y="169815"/>
            <a:ext cx="4581525" cy="6338626"/>
          </a:xfrm>
          <a:prstGeom prst="rect">
            <a:avLst/>
          </a:prstGeom>
        </p:spPr>
      </p:pic>
      <p:sp>
        <p:nvSpPr>
          <p:cNvPr id="4" name="New shape"/>
          <p:cNvSpPr/>
          <p:nvPr/>
        </p:nvSpPr>
        <p:spPr>
          <a:xfrm>
            <a:off x="1017997" y="508941"/>
            <a:ext cx="4835576" cy="761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r>
              <a:rPr sz="3975" b="1" dirty="0">
                <a:solidFill>
                  <a:srgbClr val="000000"/>
                </a:solidFill>
              </a:rPr>
              <a:t>IDHM</a:t>
            </a:r>
          </a:p>
        </p:txBody>
      </p:sp>
      <p:sp>
        <p:nvSpPr>
          <p:cNvPr id="5" name="New shape"/>
          <p:cNvSpPr/>
          <p:nvPr/>
        </p:nvSpPr>
        <p:spPr>
          <a:xfrm>
            <a:off x="6617759" y="508338"/>
            <a:ext cx="4835576" cy="761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r>
              <a:rPr sz="3975" b="1" dirty="0">
                <a:solidFill>
                  <a:srgbClr val="000000"/>
                </a:solidFill>
              </a:rPr>
              <a:t>GINI</a:t>
            </a:r>
          </a:p>
        </p:txBody>
      </p:sp>
      <p:pic>
        <p:nvPicPr>
          <p:cNvPr id="6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9163050" y="5760284"/>
            <a:ext cx="1681436" cy="786545"/>
          </a:xfrm>
          <a:prstGeom prst="rect">
            <a:avLst/>
          </a:prstGeom>
        </p:spPr>
      </p:pic>
      <p:pic>
        <p:nvPicPr>
          <p:cNvPr id="7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3408" y="5752573"/>
            <a:ext cx="1681436" cy="755700"/>
          </a:xfrm>
          <a:prstGeom prst="rect">
            <a:avLst/>
          </a:prstGeom>
        </p:spPr>
      </p:pic>
      <p:sp>
        <p:nvSpPr>
          <p:cNvPr id="8" name="New shape"/>
          <p:cNvSpPr/>
          <p:nvPr/>
        </p:nvSpPr>
        <p:spPr>
          <a:xfrm>
            <a:off x="60028" y="6598817"/>
            <a:ext cx="2290762" cy="508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r>
              <a:rPr sz="1081" b="1" dirty="0" err="1">
                <a:solidFill>
                  <a:srgbClr val="000000"/>
                </a:solidFill>
              </a:rPr>
              <a:t>Fonte</a:t>
            </a:r>
            <a:r>
              <a:rPr sz="1081" b="1" dirty="0">
                <a:solidFill>
                  <a:srgbClr val="000000"/>
                </a:solidFill>
              </a:rPr>
              <a:t>: </a:t>
            </a:r>
            <a:r>
              <a:rPr lang="pt-BR" sz="1081" b="1" dirty="0" smtClean="0">
                <a:solidFill>
                  <a:srgbClr val="000000"/>
                </a:solidFill>
              </a:rPr>
              <a:t>IBGE</a:t>
            </a:r>
            <a:r>
              <a:rPr sz="1081" b="1" dirty="0" smtClean="0">
                <a:solidFill>
                  <a:srgbClr val="000000"/>
                </a:solidFill>
              </a:rPr>
              <a:t>, Se</a:t>
            </a:r>
            <a:r>
              <a:rPr lang="pt-BR" sz="1081" b="1" dirty="0" smtClean="0">
                <a:solidFill>
                  <a:srgbClr val="000000"/>
                </a:solidFill>
              </a:rPr>
              <a:t>fazPI</a:t>
            </a:r>
            <a:endParaRPr sz="1081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17538" y="6361759"/>
            <a:ext cx="2290762" cy="508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r>
              <a:rPr sz="1081" b="1" dirty="0" err="1">
                <a:solidFill>
                  <a:srgbClr val="000000"/>
                </a:solidFill>
              </a:rPr>
              <a:t>Fonte</a:t>
            </a:r>
            <a:r>
              <a:rPr sz="1081" b="1" dirty="0">
                <a:solidFill>
                  <a:srgbClr val="000000"/>
                </a:solidFill>
              </a:rPr>
              <a:t>: </a:t>
            </a:r>
            <a:r>
              <a:rPr sz="1081" b="1" dirty="0" err="1">
                <a:solidFill>
                  <a:srgbClr val="000000"/>
                </a:solidFill>
              </a:rPr>
              <a:t>SiafePI</a:t>
            </a:r>
            <a:r>
              <a:rPr sz="1081" b="1" dirty="0">
                <a:solidFill>
                  <a:srgbClr val="000000"/>
                </a:solidFill>
              </a:rPr>
              <a:t>, </a:t>
            </a:r>
            <a:r>
              <a:rPr sz="1081" b="1" dirty="0" err="1">
                <a:solidFill>
                  <a:srgbClr val="000000"/>
                </a:solidFill>
              </a:rPr>
              <a:t>SeplanPI</a:t>
            </a:r>
            <a:r>
              <a:rPr sz="1081" b="1" dirty="0">
                <a:solidFill>
                  <a:srgbClr val="000000"/>
                </a:solidFill>
              </a:rPr>
              <a:t>, </a:t>
            </a:r>
            <a:r>
              <a:rPr sz="1081" b="1" dirty="0" err="1">
                <a:solidFill>
                  <a:srgbClr val="000000"/>
                </a:solidFill>
              </a:rPr>
              <a:t>Folha</a:t>
            </a:r>
            <a:endParaRPr sz="1081" b="1" dirty="0">
              <a:solidFill>
                <a:srgbClr val="000000"/>
              </a:solidFill>
            </a:endParaRP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708223" y="181575"/>
            <a:ext cx="8508547" cy="63977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716212" y="411014"/>
            <a:ext cx="9361039" cy="752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pPr algn="just"/>
            <a:r>
              <a:rPr lang="it-IT" sz="4000" b="1" dirty="0" smtClean="0">
                <a:solidFill>
                  <a:srgbClr val="000000"/>
                </a:solidFill>
              </a:rPr>
              <a:t>Sistema </a:t>
            </a:r>
            <a:r>
              <a:rPr lang="it-IT" sz="4000" b="1" dirty="0">
                <a:solidFill>
                  <a:srgbClr val="000000"/>
                </a:solidFill>
              </a:rPr>
              <a:t>de Controle </a:t>
            </a:r>
            <a:r>
              <a:rPr lang="it-IT" sz="4000" b="1" dirty="0" smtClean="0">
                <a:solidFill>
                  <a:srgbClr val="000000"/>
                </a:solidFill>
              </a:rPr>
              <a:t>Interno</a:t>
            </a:r>
            <a:endParaRPr lang="it-IT" sz="4000" b="1" dirty="0">
              <a:solidFill>
                <a:srgbClr val="000000"/>
              </a:solidFill>
            </a:endParaRPr>
          </a:p>
        </p:txBody>
      </p:sp>
      <p:sp>
        <p:nvSpPr>
          <p:cNvPr id="3" name="New shape"/>
          <p:cNvSpPr/>
          <p:nvPr/>
        </p:nvSpPr>
        <p:spPr>
          <a:xfrm>
            <a:off x="996132" y="1347118"/>
            <a:ext cx="9948622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err="1" smtClean="0">
                <a:solidFill>
                  <a:srgbClr val="000000"/>
                </a:solidFill>
              </a:rPr>
              <a:t>Funcões</a:t>
            </a:r>
            <a:r>
              <a:rPr lang="pt-BR" sz="2400" dirty="0" smtClean="0">
                <a:solidFill>
                  <a:srgbClr val="000000"/>
                </a:solidFill>
              </a:rPr>
              <a:t>: CONTROLADORIA, OUVIDORIA, AUDITORIA e CORREGEDORIA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Conduzido </a:t>
            </a:r>
            <a:r>
              <a:rPr lang="pt-BR" sz="2400" dirty="0">
                <a:solidFill>
                  <a:srgbClr val="000000"/>
                </a:solidFill>
              </a:rPr>
              <a:t>pela </a:t>
            </a:r>
            <a:r>
              <a:rPr lang="pt-BR" sz="2400" dirty="0" smtClean="0">
                <a:solidFill>
                  <a:srgbClr val="000000"/>
                </a:solidFill>
              </a:rPr>
              <a:t>ESTRUTURA DE GOVERNANÇA</a:t>
            </a:r>
            <a:endParaRPr lang="pt-BR" sz="24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Integrado ao PROCESSO DE GESTÃO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Avaliar e Enfrentar RISCOS através de ATIVIDADES DE CONTROLE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Garantir EFICIÊNCIA , EFICÁCIA , EFETIVIDADE dos gastos públicos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Permitir INTEGRIDADE e CONFIABILIDADE para TOMADA DE DECISÕES e ACCOUNTABILITY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Garantir CONFORMIDADE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Proteger os bens e recursos públicos contra DESPERDÍCIO E MAU USO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Possuir caráter PRÉVIO, CONCOMITANTE e SUPERVENIENTE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Supervisionar tecnicamente os núcleos de controle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Fomentar o controle social</a:t>
            </a:r>
          </a:p>
          <a:p>
            <a:pPr algn="just"/>
            <a:endParaRPr lang="pt-BR" sz="24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 smtClean="0">
              <a:solidFill>
                <a:srgbClr val="000000"/>
              </a:solidFill>
            </a:endParaRPr>
          </a:p>
          <a:p>
            <a:pPr algn="just"/>
            <a:endParaRPr lang="pt-BR" sz="1600" dirty="0" smtClean="0">
              <a:solidFill>
                <a:srgbClr val="000000"/>
              </a:solidFill>
            </a:endParaRPr>
          </a:p>
          <a:p>
            <a:pPr algn="just"/>
            <a:endParaRPr lang="pt-BR" sz="1600" dirty="0">
              <a:solidFill>
                <a:srgbClr val="000000"/>
              </a:solidFill>
            </a:endParaRPr>
          </a:p>
        </p:txBody>
      </p:sp>
      <p:sp>
        <p:nvSpPr>
          <p:cNvPr id="5" name="New shape"/>
          <p:cNvSpPr/>
          <p:nvPr/>
        </p:nvSpPr>
        <p:spPr>
          <a:xfrm>
            <a:off x="6108700" y="6315670"/>
            <a:ext cx="58326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defPPr>
              <a:defRPr>
                <a:latin typeface="Arial Unicode MS"/>
                <a:ea typeface="Arial Unicode MS"/>
              </a:defRPr>
            </a:defPPr>
          </a:lstStyle>
          <a:p>
            <a:r>
              <a:rPr lang="pt-BR" sz="1100" b="1" i="1" dirty="0" smtClean="0">
                <a:solidFill>
                  <a:srgbClr val="000000"/>
                </a:solidFill>
              </a:rPr>
              <a:t>Fonte:  Decreto </a:t>
            </a:r>
            <a:r>
              <a:rPr lang="pt-BR" sz="1100" b="1" i="1" dirty="0">
                <a:solidFill>
                  <a:srgbClr val="000000"/>
                </a:solidFill>
              </a:rPr>
              <a:t>n. 17.526 / 2017, de </a:t>
            </a:r>
            <a:r>
              <a:rPr lang="pt-BR" sz="1100" b="1" i="1" dirty="0" smtClean="0">
                <a:solidFill>
                  <a:srgbClr val="000000"/>
                </a:solidFill>
              </a:rPr>
              <a:t>04/12/2017  e Lei complementar nº 241, de 22/04/2019</a:t>
            </a:r>
            <a:endParaRPr sz="11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4.0 Client Profile"/>
  <p:tag name="AS_VERSION" val="18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124</Words>
  <Application>Microsoft Office PowerPoint</Application>
  <PresentationFormat>Personalizar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CGE</dc:creator>
  <cp:lastModifiedBy>CGE</cp:lastModifiedBy>
  <cp:revision>11</cp:revision>
  <cp:lastPrinted>2019-06-02T23:16:15Z</cp:lastPrinted>
  <dcterms:created xsi:type="dcterms:W3CDTF">2019-06-03T02:16:15Z</dcterms:created>
  <dcterms:modified xsi:type="dcterms:W3CDTF">2019-06-03T11:58:56Z</dcterms:modified>
</cp:coreProperties>
</file>