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notesMasterIdLst>
    <p:notesMasterId r:id="rId32"/>
  </p:notesMasterIdLst>
  <p:handoutMasterIdLst>
    <p:handoutMasterId r:id="rId33"/>
  </p:handoutMasterIdLst>
  <p:sldIdLst>
    <p:sldId id="883" r:id="rId3"/>
    <p:sldId id="884" r:id="rId4"/>
    <p:sldId id="885" r:id="rId5"/>
    <p:sldId id="886" r:id="rId6"/>
    <p:sldId id="887" r:id="rId7"/>
    <p:sldId id="907" r:id="rId8"/>
    <p:sldId id="908" r:id="rId9"/>
    <p:sldId id="911" r:id="rId10"/>
    <p:sldId id="909" r:id="rId11"/>
    <p:sldId id="910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6" r:id="rId30"/>
    <p:sldId id="905" r:id="rId31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D"/>
    <a:srgbClr val="A7FBC1"/>
    <a:srgbClr val="FFCC00"/>
    <a:srgbClr val="33CC33"/>
    <a:srgbClr val="99FF99"/>
    <a:srgbClr val="C4D7FC"/>
    <a:srgbClr val="2639AC"/>
    <a:srgbClr val="833AC6"/>
    <a:srgbClr val="126A9B"/>
    <a:srgbClr val="1D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 autoAdjust="0"/>
    <p:restoredTop sz="92518" autoAdjust="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2" tIns="45746" rIns="91492" bIns="4574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92" tIns="45746" rIns="91492" bIns="4574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6816A6-A26B-4F06-956D-D49C70FA6AED}" type="slidenum">
              <a:rPr lang="pt-BR" altLang="pt-BR" sz="1200">
                <a:solidFill>
                  <a:prstClr val="black"/>
                </a:solidFill>
                <a:latin typeface="Arial Narrow" panose="020B0606020202030204" pitchFamily="34" charset="0"/>
              </a:rPr>
              <a:pPr eaLnBrk="1" hangingPunct="1"/>
              <a:t>28</a:t>
            </a:fld>
            <a:endParaRPr lang="pt-BR" altLang="pt-BR" sz="1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9500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DDE91-ED0D-4CCD-B24A-4B235452240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3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5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3284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6AF5-4512-407F-A957-8D5BFD8663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646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6AF5-4512-407F-A957-8D5BFD8663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997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6AF5-4512-407F-A957-8D5BFD8663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884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0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28061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7062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20723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8775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8047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3892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9015"/>
      </p:ext>
    </p:extLst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3312"/>
      </p:ext>
    </p:extLst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557"/>
      </p:ext>
    </p:extLst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38463"/>
      </p:ext>
    </p:extLst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16/04/2018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2279"/>
      </p:ext>
    </p:extLst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07975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4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os estilos do texto mestre</a:t>
            </a:r>
          </a:p>
          <a:p>
            <a:pPr lvl="1"/>
            <a:r>
              <a:rPr lang="pt-BR" altLang="es-ES" smtClean="0"/>
              <a:t>Segundo nível</a:t>
            </a:r>
          </a:p>
          <a:p>
            <a:pPr lvl="2"/>
            <a:r>
              <a:rPr lang="pt-BR" altLang="es-ES" smtClean="0"/>
              <a:t>Terceiro nível</a:t>
            </a:r>
          </a:p>
          <a:p>
            <a:pPr lvl="3"/>
            <a:r>
              <a:rPr lang="pt-BR" altLang="es-ES" smtClean="0"/>
              <a:t>Quarto nível</a:t>
            </a:r>
          </a:p>
          <a:p>
            <a:pPr lvl="4"/>
            <a:r>
              <a:rPr lang="pt-BR" altLang="es-E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/>
              <a:pPr>
                <a:defRPr/>
              </a:pPr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-7938" y="-9525"/>
            <a:ext cx="10496551" cy="701675"/>
          </a:xfrm>
          <a:prstGeom prst="rect">
            <a:avLst/>
          </a:prstGeom>
          <a:solidFill>
            <a:srgbClr val="126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32" name="CaixaDeTexto 7"/>
          <p:cNvSpPr txBox="1">
            <a:spLocks noChangeArrowheads="1"/>
          </p:cNvSpPr>
          <p:nvPr userDrawn="1"/>
        </p:nvSpPr>
        <p:spPr bwMode="auto">
          <a:xfrm>
            <a:off x="173038" y="66675"/>
            <a:ext cx="7008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SECRETARIA DE PREVIDÊNCIA</a:t>
            </a:r>
          </a:p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MINISTÉRIO DA FAZENDA</a:t>
            </a:r>
            <a:endParaRPr lang="pt-BR" altLang="es-ES" sz="1500" b="1" smtClean="0">
              <a:solidFill>
                <a:schemeClr val="bg1"/>
              </a:solidFill>
              <a:latin typeface="Gotham Bold"/>
            </a:endParaRPr>
          </a:p>
        </p:txBody>
      </p:sp>
      <p:pic>
        <p:nvPicPr>
          <p:cNvPr id="1033" name="Imagem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114300"/>
            <a:ext cx="1400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818" r:id="rId12"/>
    <p:sldLayoutId id="2147483821" r:id="rId13"/>
    <p:sldLayoutId id="2147483822" r:id="rId14"/>
    <p:sldLayoutId id="2147483823" r:id="rId15"/>
    <p:sldLayoutId id="214748382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fld id="{790AEB5D-DA7C-4FCC-AF15-358C07E6B167}" type="datetimeFigureOut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16/04/2018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9A28375A-BA4E-4E31-A4FF-E64BDFD7D832}" type="slidenum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‹nº›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4" y="0"/>
            <a:ext cx="1248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elio.fernandes@previd&#234;ncia.gov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social.gov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9403" y="1988840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A IMPORTÂNCIA DO CENSO PREVIDENCIÁRIO </a:t>
            </a:r>
          </a:p>
          <a:p>
            <a:pPr algn="ctr"/>
            <a:r>
              <a:rPr lang="pt-BR" sz="4800" b="1" dirty="0" smtClean="0">
                <a:latin typeface="+mj-lt"/>
              </a:rPr>
              <a:t>PARA OS RPPS</a:t>
            </a:r>
            <a:endParaRPr lang="pt-BR" sz="4800" b="1" dirty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algn="ctr"/>
            <a:endParaRPr lang="pt-BR" b="1" dirty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algn="r"/>
            <a:endParaRPr lang="pt-BR" b="1" dirty="0" smtClean="0">
              <a:latin typeface="+mj-lt"/>
            </a:endParaRPr>
          </a:p>
          <a:p>
            <a:pPr algn="r"/>
            <a:endParaRPr lang="pt-BR" b="1" dirty="0">
              <a:latin typeface="+mj-lt"/>
            </a:endParaRPr>
          </a:p>
          <a:p>
            <a:pPr algn="r"/>
            <a:r>
              <a:rPr lang="pt-BR" b="1" dirty="0" smtClean="0">
                <a:latin typeface="+mj-lt"/>
              </a:rPr>
              <a:t>16 de abril de 2018 </a:t>
            </a:r>
          </a:p>
          <a:p>
            <a:pPr algn="r"/>
            <a:r>
              <a:rPr lang="pt-BR" b="1" dirty="0" smtClean="0">
                <a:latin typeface="+mj-lt"/>
              </a:rPr>
              <a:t>Teresina - PI</a:t>
            </a:r>
          </a:p>
        </p:txBody>
      </p:sp>
      <p:sp>
        <p:nvSpPr>
          <p:cNvPr id="3" name="AutoShape 4" descr="Resultado de imagem para florianopol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florianopoli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florianopoli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florianopoli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Resultado de imagem para lagoa joão pessoa pb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Resultado de imagem para lagoa joão pessoa pb"/>
          <p:cNvSpPr>
            <a:spLocks noChangeAspect="1" noChangeArrowheads="1"/>
          </p:cNvSpPr>
          <p:nvPr/>
        </p:nvSpPr>
        <p:spPr bwMode="auto">
          <a:xfrm>
            <a:off x="1223433" y="6175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Resultado de imagem para lagoa joão pessoa pb"/>
          <p:cNvSpPr>
            <a:spLocks noChangeAspect="1" noChangeArrowheads="1"/>
          </p:cNvSpPr>
          <p:nvPr/>
        </p:nvSpPr>
        <p:spPr bwMode="auto">
          <a:xfrm>
            <a:off x="1426633" y="769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023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Laura\AppData\Local\Microsoft\Windows\INetCache\IE\9K3JCCV7\challen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1042988"/>
            <a:ext cx="480906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475818" y="2527300"/>
            <a:ext cx="6496049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800" b="1">
                <a:solidFill>
                  <a:srgbClr val="002774"/>
                </a:solidFill>
                <a:latin typeface="Arial Black" pitchFamily="34" charset="0"/>
              </a:rPr>
              <a:t>Nome</a:t>
            </a:r>
          </a:p>
          <a:p>
            <a:pPr>
              <a:buFont typeface="Wingdings" pitchFamily="2" charset="2"/>
              <a:buChar char="Ø"/>
            </a:pPr>
            <a:r>
              <a:rPr lang="pt-BR" sz="2800" b="1">
                <a:solidFill>
                  <a:srgbClr val="002774"/>
                </a:solidFill>
                <a:latin typeface="Arial Black" pitchFamily="34" charset="0"/>
              </a:rPr>
              <a:t> Data de Nascimento</a:t>
            </a:r>
          </a:p>
          <a:p>
            <a:pPr>
              <a:buFont typeface="Wingdings" pitchFamily="2" charset="2"/>
              <a:buChar char="Ø"/>
            </a:pPr>
            <a:r>
              <a:rPr lang="pt-BR" sz="2800" b="1">
                <a:solidFill>
                  <a:srgbClr val="002774"/>
                </a:solidFill>
                <a:latin typeface="Arial Black" pitchFamily="34" charset="0"/>
              </a:rPr>
              <a:t> CPF </a:t>
            </a:r>
          </a:p>
          <a:p>
            <a:pPr>
              <a:buFont typeface="Wingdings" pitchFamily="2" charset="2"/>
              <a:buChar char="Ø"/>
            </a:pPr>
            <a:r>
              <a:rPr lang="pt-BR" sz="2800" b="1">
                <a:solidFill>
                  <a:srgbClr val="002774"/>
                </a:solidFill>
                <a:latin typeface="Arial Black" pitchFamily="34" charset="0"/>
              </a:rPr>
              <a:t> NIS (PASEP,PIS,NIT)</a:t>
            </a:r>
            <a:endParaRPr lang="pt-BR">
              <a:solidFill>
                <a:srgbClr val="262626"/>
              </a:solidFill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621867" y="1587500"/>
            <a:ext cx="635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pt-BR" sz="3200" b="1">
                <a:solidFill>
                  <a:srgbClr val="002774"/>
                </a:solidFill>
                <a:latin typeface="Arial Black" pitchFamily="34" charset="0"/>
              </a:rPr>
              <a:t>Dados do Servidor </a:t>
            </a:r>
            <a:endParaRPr lang="pt-BR" sz="32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83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/>
          </p:cNvSpPr>
          <p:nvPr/>
        </p:nvSpPr>
        <p:spPr bwMode="auto">
          <a:xfrm>
            <a:off x="4559830" y="2430864"/>
            <a:ext cx="7335837" cy="30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1400"/>
              </a:spcBef>
              <a:defRPr/>
            </a:pPr>
            <a:r>
              <a:rPr lang="pt-BR" altLang="pt-BR" sz="2800" b="1" dirty="0" smtClean="0">
                <a:latin typeface="+mn-lt"/>
                <a:cs typeface="Arial" charset="0"/>
              </a:rPr>
              <a:t>PROGRAMA DE APOIO À MODERNIZAÇÃO DA GESTÃO DO SISTEMA DE PREVIDÊNCIA SOCIAL</a:t>
            </a:r>
          </a:p>
          <a:p>
            <a:pPr algn="ctr" eaLnBrk="1" hangingPunct="1">
              <a:spcBef>
                <a:spcPts val="1400"/>
              </a:spcBef>
              <a:defRPr/>
            </a:pPr>
            <a:r>
              <a:rPr lang="pt-BR" altLang="pt-BR" sz="2800" b="1" dirty="0" smtClean="0">
                <a:latin typeface="+mn-lt"/>
                <a:cs typeface="Arial" charset="0"/>
              </a:rPr>
              <a:t> </a:t>
            </a:r>
            <a:r>
              <a:rPr lang="pt-BR" altLang="pt-BR" sz="2800" b="1" dirty="0" smtClean="0">
                <a:latin typeface="Arial Black" pitchFamily="34" charset="0"/>
                <a:cs typeface="Arial" charset="0"/>
              </a:rPr>
              <a:t>PROPREV–SEGUNDA FASE</a:t>
            </a:r>
            <a:r>
              <a:rPr lang="pt-BR" altLang="pt-BR" sz="2800" b="1" dirty="0" smtClean="0">
                <a:solidFill>
                  <a:srgbClr val="008080"/>
                </a:solidFill>
                <a:latin typeface="+mn-lt"/>
                <a:cs typeface="Arial" charset="0"/>
                <a:sym typeface="Erie Bold" charset="0"/>
              </a:rPr>
              <a:t> </a:t>
            </a:r>
          </a:p>
          <a:p>
            <a:pPr algn="ctr" eaLnBrk="1" hangingPunct="1">
              <a:spcBef>
                <a:spcPts val="1400"/>
              </a:spcBef>
              <a:defRPr/>
            </a:pPr>
            <a:endParaRPr lang="en-US" altLang="pt-BR" sz="2800" b="1" dirty="0" smtClean="0">
              <a:latin typeface="+mn-lt"/>
              <a:cs typeface="Arial" charset="0"/>
              <a:sym typeface="Erie Bold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1671246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pic>
        <p:nvPicPr>
          <p:cNvPr id="1027" name="Picture 3" descr="C:\Users\Laura\AppData\Local\Microsoft\Windows\INetCache\IE\SYS5TTAR\gesta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6" y="2431862"/>
            <a:ext cx="3952213" cy="25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54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1 (Borda e Ênfase) 4"/>
          <p:cNvSpPr/>
          <p:nvPr/>
        </p:nvSpPr>
        <p:spPr bwMode="auto">
          <a:xfrm>
            <a:off x="1871134" y="1012825"/>
            <a:ext cx="8642351" cy="400050"/>
          </a:xfrm>
          <a:prstGeom prst="accentBorderCallout1">
            <a:avLst>
              <a:gd name="adj1" fmla="val 18750"/>
              <a:gd name="adj2" fmla="val -8333"/>
              <a:gd name="adj3" fmla="val 121982"/>
              <a:gd name="adj4" fmla="val -71185"/>
            </a:avLst>
          </a:prstGeom>
          <a:solidFill>
            <a:srgbClr val="009999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46" name="Rectangle 3"/>
          <p:cNvSpPr>
            <a:spLocks/>
          </p:cNvSpPr>
          <p:nvPr/>
        </p:nvSpPr>
        <p:spPr bwMode="auto">
          <a:xfrm>
            <a:off x="2183565" y="1772816"/>
            <a:ext cx="11329259" cy="45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382588" indent="-3429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23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22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pt-BR" altLang="pt-BR" b="1" dirty="0" smtClean="0"/>
              <a:t>	</a:t>
            </a:r>
            <a:r>
              <a:rPr lang="pt-BR" altLang="pt-BR" b="1" dirty="0"/>
              <a:t>O</a:t>
            </a:r>
            <a:r>
              <a:rPr lang="pt-BR" altLang="pt-BR" b="1" dirty="0" smtClean="0"/>
              <a:t>bjetivo</a:t>
            </a:r>
            <a:r>
              <a:rPr lang="pt-BR" altLang="pt-BR" b="1" dirty="0"/>
              <a:t>: </a:t>
            </a:r>
            <a:r>
              <a:rPr lang="pt-BR" altLang="pt-BR" sz="2400" dirty="0"/>
              <a:t>melhorar a qualidade dos dados cadastrais </a:t>
            </a:r>
            <a:r>
              <a:rPr lang="pt-BR" altLang="pt-BR" sz="2400" dirty="0" smtClean="0"/>
              <a:t>dos servidores</a:t>
            </a:r>
          </a:p>
          <a:p>
            <a:pPr algn="just">
              <a:defRPr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   </a:t>
            </a:r>
            <a:r>
              <a:rPr lang="pt-BR" altLang="pt-BR" sz="2400" dirty="0"/>
              <a:t>públicos brasileiros visando a criação </a:t>
            </a:r>
            <a:r>
              <a:rPr lang="pt-BR" altLang="pt-BR" sz="2400" dirty="0" smtClean="0"/>
              <a:t>e manutenção de banco de </a:t>
            </a:r>
          </a:p>
          <a:p>
            <a:pPr algn="just">
              <a:defRPr/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   dados </a:t>
            </a:r>
            <a:r>
              <a:rPr lang="pt-BR" altLang="pt-BR" sz="2400" dirty="0"/>
              <a:t>local e </a:t>
            </a:r>
            <a:r>
              <a:rPr lang="pt-BR" altLang="pt-BR" sz="2400" dirty="0" smtClean="0"/>
              <a:t>nacional.</a:t>
            </a:r>
          </a:p>
          <a:p>
            <a:pPr algn="just">
              <a:defRPr/>
            </a:pPr>
            <a:endParaRPr lang="pt-BR" altLang="pt-BR" sz="2400" b="1" dirty="0"/>
          </a:p>
          <a:p>
            <a:pPr algn="just">
              <a:defRPr/>
            </a:pPr>
            <a:endParaRPr lang="pt-BR" altLang="pt-BR" b="1" dirty="0" smtClean="0"/>
          </a:p>
          <a:p>
            <a:pPr marL="39688" lvl="1" indent="0" algn="just">
              <a:defRPr/>
            </a:pPr>
            <a:r>
              <a:rPr lang="pt-BR" altLang="pt-BR" sz="2400" b="1" dirty="0"/>
              <a:t>E</a:t>
            </a:r>
            <a:r>
              <a:rPr lang="pt-BR" altLang="pt-BR" sz="2400" b="1" dirty="0" smtClean="0"/>
              <a:t>xecução </a:t>
            </a:r>
            <a:r>
              <a:rPr lang="pt-BR" altLang="pt-BR" sz="2400" b="1" dirty="0"/>
              <a:t>do Censo Cadastral:</a:t>
            </a:r>
            <a:r>
              <a:rPr lang="pt-BR" altLang="pt-BR" sz="2400" dirty="0"/>
              <a:t> SIPREV/Gestão de RPPS.</a:t>
            </a:r>
          </a:p>
          <a:p>
            <a:pPr marL="39688" lvl="1" indent="0" algn="just">
              <a:defRPr/>
            </a:pPr>
            <a:endParaRPr lang="pt-BR" dirty="0"/>
          </a:p>
          <a:p>
            <a:pPr marL="39688" lvl="1" indent="0" algn="just">
              <a:defRPr/>
            </a:pPr>
            <a:r>
              <a:rPr lang="pt-BR" sz="2400" b="1" dirty="0" smtClean="0"/>
              <a:t>Quantidade:  </a:t>
            </a:r>
            <a:r>
              <a:rPr lang="pt-BR" sz="2400" dirty="0"/>
              <a:t>ativos, aposentados </a:t>
            </a:r>
            <a:r>
              <a:rPr lang="pt-BR" sz="2400" dirty="0" smtClean="0"/>
              <a:t>e </a:t>
            </a:r>
            <a:r>
              <a:rPr lang="pt-BR" sz="2400" dirty="0"/>
              <a:t>pensionistas </a:t>
            </a:r>
            <a:r>
              <a:rPr lang="pt-BR" sz="2400" dirty="0" smtClean="0"/>
              <a:t>– 592.663.</a:t>
            </a:r>
            <a:endParaRPr lang="pt-BR" sz="2400" dirty="0"/>
          </a:p>
          <a:p>
            <a:pPr marL="39688" indent="0" algn="just">
              <a:defRPr/>
            </a:pPr>
            <a:endParaRPr lang="pt-BR" altLang="pt-BR" b="1" dirty="0" smtClean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671246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5124" name="CaixaDeTexto 1"/>
          <p:cNvSpPr txBox="1">
            <a:spLocks noChangeArrowheads="1"/>
          </p:cNvSpPr>
          <p:nvPr/>
        </p:nvSpPr>
        <p:spPr bwMode="auto">
          <a:xfrm>
            <a:off x="0" y="98742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solidFill>
                  <a:schemeClr val="bg1"/>
                </a:solidFill>
              </a:rPr>
              <a:t> Censo Cadastral Previdenciário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Laura\AppData\Local\Microsoft\Windows\INetCache\IE\1XM9Q76Z\objetiv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72816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4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2419 L 5.55556E-7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6" grpId="0"/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lindro 4"/>
          <p:cNvSpPr/>
          <p:nvPr/>
        </p:nvSpPr>
        <p:spPr bwMode="auto">
          <a:xfrm>
            <a:off x="578581" y="1491028"/>
            <a:ext cx="1536171" cy="1937972"/>
          </a:xfrm>
          <a:prstGeom prst="can">
            <a:avLst>
              <a:gd name="adj" fmla="val 30447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400" b="1" dirty="0">
                <a:solidFill>
                  <a:srgbClr val="000000"/>
                </a:solidFill>
              </a:rPr>
              <a:t>Belo Horizonte</a:t>
            </a:r>
          </a:p>
          <a:p>
            <a:pPr lvl="0"/>
            <a:r>
              <a:rPr lang="pt-BR" sz="1400" b="1" dirty="0">
                <a:solidFill>
                  <a:srgbClr val="000000"/>
                </a:solidFill>
              </a:rPr>
              <a:t>Contagem</a:t>
            </a:r>
          </a:p>
          <a:p>
            <a:pPr lvl="0"/>
            <a:r>
              <a:rPr lang="pt-BR" sz="1400" b="1" dirty="0">
                <a:solidFill>
                  <a:srgbClr val="000000"/>
                </a:solidFill>
              </a:rPr>
              <a:t>Divinópolis</a:t>
            </a:r>
          </a:p>
          <a:p>
            <a:pPr lvl="0"/>
            <a:r>
              <a:rPr lang="pt-BR" sz="1400" b="1" dirty="0">
                <a:solidFill>
                  <a:srgbClr val="000000"/>
                </a:solidFill>
              </a:rPr>
              <a:t>Itabira</a:t>
            </a:r>
          </a:p>
          <a:p>
            <a:pPr lvl="0"/>
            <a:r>
              <a:rPr lang="pt-BR" sz="1400" b="1" dirty="0">
                <a:solidFill>
                  <a:srgbClr val="000000"/>
                </a:solidFill>
              </a:rPr>
              <a:t>Pato de Minas </a:t>
            </a:r>
          </a:p>
          <a:p>
            <a:pPr lvl="0"/>
            <a:r>
              <a:rPr lang="pt-BR" sz="1400" b="1" dirty="0">
                <a:solidFill>
                  <a:srgbClr val="000000"/>
                </a:solidFill>
              </a:rPr>
              <a:t>Unaí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9403" y="14688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MG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87488" y="886562"/>
            <a:ext cx="8160907" cy="369332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PARTICIPANTES DO CENSO CADASTRAL</a:t>
            </a:r>
            <a:endParaRPr lang="pt-BR" b="1" dirty="0"/>
          </a:p>
        </p:txBody>
      </p:sp>
      <p:sp>
        <p:nvSpPr>
          <p:cNvPr id="8" name="Cilindro 7"/>
          <p:cNvSpPr/>
          <p:nvPr/>
        </p:nvSpPr>
        <p:spPr bwMode="auto">
          <a:xfrm>
            <a:off x="2927648" y="2636912"/>
            <a:ext cx="1824203" cy="235878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Birigui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Caraguatatuba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Itapira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Jundiaí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Registro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Santo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André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Votuporanga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00568" y="2636912"/>
            <a:ext cx="74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SP</a:t>
            </a:r>
            <a:endParaRPr lang="pt-BR" b="1" dirty="0"/>
          </a:p>
        </p:txBody>
      </p:sp>
      <p:sp>
        <p:nvSpPr>
          <p:cNvPr id="2" name="Fluxograma: Disco magnético 1"/>
          <p:cNvSpPr/>
          <p:nvPr/>
        </p:nvSpPr>
        <p:spPr bwMode="auto">
          <a:xfrm>
            <a:off x="4943872" y="1491028"/>
            <a:ext cx="2016224" cy="1937972"/>
          </a:xfrm>
          <a:prstGeom prst="flowChartMagneticDisk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Mato Gr.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do Sul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baseline="0" dirty="0" smtClean="0"/>
              <a:t>Piauí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Rio Gr. do Norte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Sergipe</a:t>
            </a: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35893" y="1668868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ESTADOS</a:t>
            </a:r>
            <a:endParaRPr lang="pt-BR" sz="1800" b="1" dirty="0"/>
          </a:p>
        </p:txBody>
      </p:sp>
      <p:sp>
        <p:nvSpPr>
          <p:cNvPr id="4" name="Fluxograma: Disco magnético 3"/>
          <p:cNvSpPr/>
          <p:nvPr/>
        </p:nvSpPr>
        <p:spPr bwMode="auto">
          <a:xfrm>
            <a:off x="2890967" y="1463137"/>
            <a:ext cx="1219200" cy="968986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Blumenau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Jaraguá do Sul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27648" y="13808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SC</a:t>
            </a:r>
            <a:endParaRPr lang="pt-BR" b="1" dirty="0"/>
          </a:p>
        </p:txBody>
      </p:sp>
      <p:sp>
        <p:nvSpPr>
          <p:cNvPr id="12" name="Fluxograma: Disco magnético 11"/>
          <p:cNvSpPr/>
          <p:nvPr/>
        </p:nvSpPr>
        <p:spPr bwMode="auto">
          <a:xfrm>
            <a:off x="7152120" y="2216738"/>
            <a:ext cx="1744401" cy="1800700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Canoas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N. Hamburgo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Porto Alegre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São Leopoldo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36160" y="22768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RS</a:t>
            </a:r>
            <a:endParaRPr lang="pt-BR" b="1" dirty="0"/>
          </a:p>
        </p:txBody>
      </p:sp>
      <p:sp>
        <p:nvSpPr>
          <p:cNvPr id="14" name="Fluxograma: Disco magnético 13"/>
          <p:cNvSpPr/>
          <p:nvPr/>
        </p:nvSpPr>
        <p:spPr bwMode="auto">
          <a:xfrm>
            <a:off x="7277067" y="1468816"/>
            <a:ext cx="1507232" cy="664040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Cabedelo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40149" y="1380838"/>
            <a:ext cx="96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PB</a:t>
            </a:r>
            <a:endParaRPr lang="pt-BR" b="1" dirty="0"/>
          </a:p>
        </p:txBody>
      </p:sp>
      <p:sp>
        <p:nvSpPr>
          <p:cNvPr id="16" name="Fluxograma: Disco magnético 15"/>
          <p:cNvSpPr/>
          <p:nvPr/>
        </p:nvSpPr>
        <p:spPr bwMode="auto">
          <a:xfrm>
            <a:off x="9275811" y="1463137"/>
            <a:ext cx="2388808" cy="1317792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/>
              <a:t>Cabo de </a:t>
            </a:r>
            <a:r>
              <a:rPr lang="pt-BR" sz="1400" b="1" dirty="0" err="1" smtClean="0"/>
              <a:t>Sto</a:t>
            </a:r>
            <a:r>
              <a:rPr lang="pt-BR" sz="1400" b="1" dirty="0" smtClean="0"/>
              <a:t> Agostinho</a:t>
            </a:r>
            <a:endParaRPr lang="pt-BR" sz="14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/>
              <a:t>Escada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/>
              <a:t>Recife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744406" y="1468816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</a:t>
            </a:r>
            <a:endParaRPr lang="pt-BR" b="1" dirty="0"/>
          </a:p>
        </p:txBody>
      </p:sp>
      <p:sp>
        <p:nvSpPr>
          <p:cNvPr id="10" name="Fluxograma: Disco magnético 9"/>
          <p:cNvSpPr/>
          <p:nvPr/>
        </p:nvSpPr>
        <p:spPr bwMode="auto">
          <a:xfrm>
            <a:off x="10512491" y="3117088"/>
            <a:ext cx="1437619" cy="1824080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/>
              <a:t>Campo </a:t>
            </a:r>
            <a:r>
              <a:rPr lang="pt-BR" sz="1400" b="1" dirty="0" smtClean="0"/>
              <a:t>Largo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Londrina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Maringá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Paranavaí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0771584" y="3191566"/>
            <a:ext cx="7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</a:t>
            </a:r>
            <a:endParaRPr lang="pt-BR" b="1" dirty="0"/>
          </a:p>
        </p:txBody>
      </p:sp>
      <p:sp>
        <p:nvSpPr>
          <p:cNvPr id="19" name="Fluxograma: Disco magnético 18"/>
          <p:cNvSpPr/>
          <p:nvPr/>
        </p:nvSpPr>
        <p:spPr bwMode="auto">
          <a:xfrm>
            <a:off x="9088540" y="2960780"/>
            <a:ext cx="1231929" cy="1048350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 smtClean="0">
              <a:solidFill>
                <a:srgbClr val="00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Cáceres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184551" y="2991511"/>
            <a:ext cx="103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MT</a:t>
            </a:r>
            <a:endParaRPr lang="pt-BR" b="1" dirty="0"/>
          </a:p>
        </p:txBody>
      </p:sp>
      <p:sp>
        <p:nvSpPr>
          <p:cNvPr id="22" name="Fluxograma: Disco magnético 21"/>
          <p:cNvSpPr/>
          <p:nvPr/>
        </p:nvSpPr>
        <p:spPr bwMode="auto">
          <a:xfrm>
            <a:off x="5268634" y="3591676"/>
            <a:ext cx="1558335" cy="1526962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Caucaia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Pacatuba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Viçosa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567943" y="3717031"/>
            <a:ext cx="91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CE</a:t>
            </a:r>
            <a:endParaRPr lang="pt-BR" b="1" dirty="0"/>
          </a:p>
        </p:txBody>
      </p:sp>
      <p:sp>
        <p:nvSpPr>
          <p:cNvPr id="24" name="Fluxograma: Disco magnético 23"/>
          <p:cNvSpPr/>
          <p:nvPr/>
        </p:nvSpPr>
        <p:spPr bwMode="auto">
          <a:xfrm>
            <a:off x="719403" y="3609020"/>
            <a:ext cx="1395349" cy="1044116"/>
          </a:xfrm>
          <a:prstGeom prst="flowChartMagneticDisk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Caxias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Timon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11425" y="3609020"/>
            <a:ext cx="102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</a:t>
            </a:r>
            <a:endParaRPr lang="pt-BR" b="1" dirty="0"/>
          </a:p>
        </p:txBody>
      </p:sp>
      <p:sp>
        <p:nvSpPr>
          <p:cNvPr id="26" name="Fluxograma: Disco magnético 25"/>
          <p:cNvSpPr/>
          <p:nvPr/>
        </p:nvSpPr>
        <p:spPr bwMode="auto">
          <a:xfrm>
            <a:off x="7152118" y="4133110"/>
            <a:ext cx="1344149" cy="1024082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Cariacica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Vitória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31241" y="4133109"/>
            <a:ext cx="106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</a:t>
            </a:r>
            <a:endParaRPr lang="pt-BR" b="1" dirty="0"/>
          </a:p>
        </p:txBody>
      </p:sp>
      <p:sp>
        <p:nvSpPr>
          <p:cNvPr id="28" name="Fluxograma: Disco magnético 27"/>
          <p:cNvSpPr/>
          <p:nvPr/>
        </p:nvSpPr>
        <p:spPr bwMode="auto">
          <a:xfrm>
            <a:off x="8784300" y="4143982"/>
            <a:ext cx="1632181" cy="1949315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Nilópolis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Niterói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Rio das Ostras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275812" y="4221088"/>
            <a:ext cx="7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RJ</a:t>
            </a:r>
            <a:endParaRPr lang="pt-BR" b="1" dirty="0"/>
          </a:p>
        </p:txBody>
      </p:sp>
      <p:sp>
        <p:nvSpPr>
          <p:cNvPr id="30" name="Fluxograma: Disco magnético 29"/>
          <p:cNvSpPr/>
          <p:nvPr/>
        </p:nvSpPr>
        <p:spPr bwMode="auto">
          <a:xfrm>
            <a:off x="737067" y="5118638"/>
            <a:ext cx="1377685" cy="1334698"/>
          </a:xfrm>
          <a:prstGeom prst="flowChartMagneticDisk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/>
              <a:t>Mineiros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Rio Verde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11424" y="511863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GO</a:t>
            </a:r>
            <a:endParaRPr lang="pt-BR" b="1" dirty="0"/>
          </a:p>
        </p:txBody>
      </p:sp>
      <p:sp>
        <p:nvSpPr>
          <p:cNvPr id="32" name="Fluxograma: Disco magnético 31"/>
          <p:cNvSpPr/>
          <p:nvPr/>
        </p:nvSpPr>
        <p:spPr bwMode="auto">
          <a:xfrm>
            <a:off x="3311691" y="5369278"/>
            <a:ext cx="1408077" cy="904618"/>
          </a:xfrm>
          <a:prstGeom prst="flowChartMagneticDisk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Mossoró</a:t>
            </a:r>
          </a:p>
        </p:txBody>
      </p:sp>
      <p:sp>
        <p:nvSpPr>
          <p:cNvPr id="33" name="Fluxograma: Disco magnético 32"/>
          <p:cNvSpPr/>
          <p:nvPr/>
        </p:nvSpPr>
        <p:spPr bwMode="auto">
          <a:xfrm>
            <a:off x="5423927" y="5229202"/>
            <a:ext cx="1344148" cy="720079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Palmas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311691" y="5318692"/>
            <a:ext cx="140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RN</a:t>
            </a:r>
            <a:endParaRPr lang="pt-BR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423928" y="5157192"/>
            <a:ext cx="140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TO</a:t>
            </a:r>
            <a:endParaRPr lang="pt-BR" b="1" dirty="0"/>
          </a:p>
        </p:txBody>
      </p:sp>
      <p:sp>
        <p:nvSpPr>
          <p:cNvPr id="20" name="Fluxograma: Disco magnético 19"/>
          <p:cNvSpPr/>
          <p:nvPr/>
        </p:nvSpPr>
        <p:spPr bwMode="auto">
          <a:xfrm>
            <a:off x="7152119" y="5445224"/>
            <a:ext cx="1377683" cy="828672"/>
          </a:xfrm>
          <a:prstGeom prst="flowChartMagneticDisk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Presidente Figueiredo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7152119" y="5369278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25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resul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4577"/>
            <a:ext cx="9753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" y="836613"/>
          <a:ext cx="12192000" cy="5976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97"/>
                <a:gridCol w="2876668"/>
                <a:gridCol w="2830728"/>
                <a:gridCol w="2060969"/>
                <a:gridCol w="2060969"/>
                <a:gridCol w="2060969"/>
              </a:tblGrid>
              <a:tr h="6942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Entes Federativos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Poderes Participantes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Base Edital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Percentual 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Belo Horizonte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45.579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44.898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98,51%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Birigui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3.381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3.815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112,84%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Blumenau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8.177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9.155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111,96%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Cabedelo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1.408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2.431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172,66%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Cabo de Santo Agostinho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4.581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4.992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108,97%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Cáceres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1.506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1.463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97,14%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Campo Largo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3.255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2.942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90,38%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Canoas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6.287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6.159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97,96%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Caraguatatuba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3.526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3.658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103,74%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Cariacica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4.225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3.561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84,28%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Caucaia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5.055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4.934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97,61%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Caxias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4.029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3.405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84,51%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Contagem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13.492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12.454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92,31%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Divinópolis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4.777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4.201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87,94%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Escada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1.758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1.641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93,34%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Itabira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2.477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2.282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92,13%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Itapira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1.667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2.487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149,19%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Jaraguá do Sul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3.665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4.294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117,16%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Jundiaí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7.661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9.115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118,98%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Londrina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10.582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11.357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107,32%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  <a:tr h="27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Maringá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10.891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12.442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114,24%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9" marR="411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836613"/>
          <a:ext cx="12192001" cy="597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369"/>
                <a:gridCol w="2784311"/>
                <a:gridCol w="3456384"/>
                <a:gridCol w="1970355"/>
                <a:gridCol w="1774791"/>
                <a:gridCol w="1774791"/>
              </a:tblGrid>
              <a:tr h="596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Entes Federativos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Poderes Participantes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Base Edital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Percentual 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Mato Grosso do Sul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row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65.382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55.682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85,16%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Assembleia Legislativa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702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1,07%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Defensoria Pública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0,29%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Ministério Público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770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1,18%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Tribunal de Justiça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4.294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6,57%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Tribunal de Contas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603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0,92%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Mineiros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1.711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1.840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107,54%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Mossoró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3.903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4.233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108,46%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Nilópolis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2.254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2.995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132,87%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Niterói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8.679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11.096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127,85%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Novo Hamburgo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4.897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4.622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94,38%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Pacatuba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1.537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1.873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121,86%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Palmas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6.655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8.340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125,32%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Paranavaí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2.155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2.240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103,94%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Patos de Minas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2.614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2.612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99,92%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Piauí 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90.995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77.990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85,71%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358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Assembleia Legislativa (apos.)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0,12%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Ministério Público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0,49%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Tribunal de Justiça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2.092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2,30%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Tribunal de Contas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303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0,33%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  <a:tr h="25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Porto Alegre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Executivo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29.868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24.378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81,62%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836613"/>
          <a:ext cx="12192000" cy="5916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360"/>
                <a:gridCol w="3072341"/>
                <a:gridCol w="3264363"/>
                <a:gridCol w="2016224"/>
                <a:gridCol w="1807965"/>
                <a:gridCol w="1695747"/>
              </a:tblGrid>
              <a:tr h="587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Entes Federativos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Poderes Participantes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Base Edital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Percentual 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Recadastrados</a:t>
                      </a:r>
                      <a:b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Produto 5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Presidente Figueiredo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1.752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1.298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74,09%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Recife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Executivo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27.120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26.160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96,46%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Registro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1.501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1.786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118,99%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das Ostras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5.095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4.203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82,49%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Grande do Norte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103.989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96.232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92,54%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Assembleia Legislativa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0,50%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Tribunal de Justiça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2.497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2,40%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Tribunal de Contas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0,35%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Rio Verde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4.832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4.415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91,37%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Santo André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8.490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13.758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162,05%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São Leopoldo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6.245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5.125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82,07%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Sergipe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58.944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59.596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101,11%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Assembleia Legislativa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Ministério Público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Tribunal de Justiça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Tribunal de Contas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Timon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2.223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2.675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120,33%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Unaí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2.377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84,14%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Viçosa do Ceará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1.680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2.002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119,17%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Vitória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10.165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9.008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88,62%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Votuporanga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Executivo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1.688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1.925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114,04%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  <a:tr h="24224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pt-BR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</a:rPr>
                        <a:t>604.730</a:t>
                      </a:r>
                      <a:endParaRPr lang="pt-BR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</a:rPr>
                        <a:t>592.663</a:t>
                      </a:r>
                      <a:endParaRPr lang="pt-BR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effectLst/>
                        </a:rPr>
                        <a:t>98,00%</a:t>
                      </a:r>
                      <a:endParaRPr lang="pt-BR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0" marR="481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m para Resultado financ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4005263"/>
            <a:ext cx="10369549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1 (Borda e Ênfase) 3"/>
          <p:cNvSpPr/>
          <p:nvPr/>
        </p:nvSpPr>
        <p:spPr bwMode="auto">
          <a:xfrm>
            <a:off x="958851" y="908051"/>
            <a:ext cx="10369549" cy="504825"/>
          </a:xfrm>
          <a:prstGeom prst="accentBorderCallout1">
            <a:avLst>
              <a:gd name="adj1" fmla="val 24393"/>
              <a:gd name="adj2" fmla="val -5045"/>
              <a:gd name="adj3" fmla="val 77587"/>
              <a:gd name="adj4" fmla="val -21158"/>
            </a:avLst>
          </a:prstGeom>
          <a:solidFill>
            <a:srgbClr val="009999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</a:rPr>
              <a:t>RESULTADO FINANCEIRO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8851" y="1844675"/>
            <a:ext cx="10369549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4000" b="1" dirty="0">
                <a:solidFill>
                  <a:srgbClr val="000000"/>
                </a:solidFill>
              </a:rPr>
              <a:t>Servidores não recadastrados – Economia Gerada – 30/11/2016</a:t>
            </a:r>
            <a:r>
              <a:rPr lang="pt-BR" sz="4000" dirty="0">
                <a:solidFill>
                  <a:srgbClr val="000000"/>
                </a:solidFill>
              </a:rPr>
              <a:t>: 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R$ 14.351.141,06</a:t>
            </a:r>
          </a:p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1798" y="1124744"/>
            <a:ext cx="6816757" cy="1512168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REALIZAÇÃO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DO CENSO CADASTRAL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O QUE DEVO OBSERVAR...</a:t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27648" y="3429000"/>
            <a:ext cx="8201552" cy="2024090"/>
          </a:xfrm>
          <a:ln w="57150"/>
        </p:spPr>
        <p:txBody>
          <a:bodyPr/>
          <a:lstStyle/>
          <a:p>
            <a:pPr marL="382588" lvl="0" defTabSz="822325" eaLnBrk="1" hangingPunct="1">
              <a:spcBef>
                <a:spcPct val="0"/>
              </a:spcBef>
              <a:buNone/>
            </a:pPr>
            <a:r>
              <a:rPr lang="pt-BR" altLang="pt-BR" sz="2400" b="1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1- 	Estabelecimento de um Plano de Trabalho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Grupo </a:t>
            </a:r>
            <a:r>
              <a:rPr lang="pt-BR" altLang="pt-BR" sz="2400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de Trabalho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Público alvo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>
                <a:solidFill>
                  <a:srgbClr val="000000"/>
                </a:solidFill>
                <a:latin typeface="Times New Roman" panose="02020603050405020304" pitchFamily="18" charset="0"/>
              </a:rPr>
              <a:t>Cronograma </a:t>
            </a: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inicial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Registro de todas as fases</a:t>
            </a:r>
            <a:endParaRPr lang="pt-BR" altLang="pt-BR" sz="2400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Laura\AppData\Local\Microsoft\Windows\INetCache\IE\LWFHTV5F\warningsig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546">
            <a:off x="594022" y="1120420"/>
            <a:ext cx="3451633" cy="225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0663" y="1268760"/>
            <a:ext cx="5641667" cy="1008112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CENSO  PREVIDENCIÁRIO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hepapist.org/wp-content/uploads/2015/09/ques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2708920"/>
            <a:ext cx="45125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07701" y="5590981"/>
            <a:ext cx="585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QUE DEVO FAZER     </a:t>
            </a:r>
            <a:endParaRPr 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20203" y="3609021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VANTAGENS</a:t>
            </a:r>
            <a:endParaRPr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6715" y="3576010"/>
            <a:ext cx="374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  <a:endParaRPr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340768"/>
            <a:ext cx="11521280" cy="2664296"/>
          </a:xfrm>
          <a:ln w="57150"/>
        </p:spPr>
        <p:txBody>
          <a:bodyPr/>
          <a:lstStyle/>
          <a:p>
            <a:pPr marL="382588" lvl="0" defTabSz="822325" eaLnBrk="1" hangingPunct="1">
              <a:spcBef>
                <a:spcPct val="0"/>
              </a:spcBef>
              <a:buNone/>
            </a:pPr>
            <a:r>
              <a:rPr lang="pt-BR" altLang="pt-BR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Fase Pré-Censo I (Planejamento Inicial)</a:t>
            </a:r>
            <a:endParaRPr lang="pt-BR" altLang="pt-BR" sz="2400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u="sng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Buscar o envolvimento de toda a Administração Pública</a:t>
            </a:r>
            <a:endParaRPr lang="pt-BR" altLang="pt-BR" sz="2400" u="sng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Verificar a questão orçamentária e financeira 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Definir o quantitativo de servidores a serem recadastrados e estratégia de convocação (ex. data de nascimento)           </a:t>
            </a: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2400" b="1" kern="12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71797" y="3861048"/>
            <a:ext cx="7584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Verificar a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disponibilidade locais para as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Unidades Permanentes de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Atendimento – UPA.</a:t>
            </a:r>
          </a:p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Evitar conciliar atendimento do censo com outros atendimentos</a:t>
            </a:r>
          </a:p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Resultado de imagem para planejament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Resultado de imagem para planejamento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www.attivup.com.br/wp-content/uploads/2015/11/corretor-imoveis-faca-planejamento-estrateg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5" y="4437112"/>
            <a:ext cx="39683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908720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DEVO 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772816"/>
            <a:ext cx="11521280" cy="2664296"/>
          </a:xfrm>
          <a:ln w="57150"/>
        </p:spPr>
        <p:txBody>
          <a:bodyPr/>
          <a:lstStyle/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Definir o prazo de execução do censo e horário de atendimento.</a:t>
            </a:r>
            <a:endParaRPr lang="pt-BR" altLang="pt-BR" sz="2400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Definir o material de divulgação e os meios a serem utilizados (Pano de Divulgação).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Analisar os locais para a instalação das Unidade de Atendimento Permanente (</a:t>
            </a:r>
            <a:r>
              <a:rPr lang="pt-BR" altLang="pt-BR" sz="2400" kern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Check</a:t>
            </a: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400" kern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list</a:t>
            </a: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Quanto menos, melhor.</a:t>
            </a: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2400" b="1" kern="12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75786" y="4532927"/>
            <a:ext cx="7584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Verificar a disponibilidade de servidores para trabalharem como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Colaboradores.</a:t>
            </a:r>
          </a:p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Preparar Decreto (documentos exigidos, locais de atendimento, prazo, bloqueio).</a:t>
            </a:r>
            <a:endParaRPr lang="pt-B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www.tiegestao.com.br/wp-content/uploads/2014/08/planejamento-reuni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4725144"/>
            <a:ext cx="4064364" cy="20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620688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124744"/>
            <a:ext cx="11521280" cy="2664296"/>
          </a:xfrm>
          <a:ln w="57150"/>
        </p:spPr>
        <p:txBody>
          <a:bodyPr/>
          <a:lstStyle/>
          <a:p>
            <a:pPr marL="265113" lvl="2" indent="-265113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Definir Atendimentos Especiais (autoridades, impossibilitados)</a:t>
            </a:r>
          </a:p>
          <a:p>
            <a:pPr marL="265113" lvl="2" indent="-265113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Análise da base de dados</a:t>
            </a:r>
          </a:p>
          <a:p>
            <a:pPr marL="265113" lvl="2" indent="-265113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Definir Atendimento dos Não-Residentes</a:t>
            </a:r>
          </a:p>
          <a:p>
            <a:pPr marL="265113" lvl="2" indent="-265113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Definir se haverá </a:t>
            </a:r>
            <a:r>
              <a:rPr lang="pt-BR" sz="2400" dirty="0" err="1" smtClean="0">
                <a:solidFill>
                  <a:srgbClr val="000000"/>
                </a:solidFill>
              </a:rPr>
              <a:t>pré-agendamento</a:t>
            </a:r>
            <a:r>
              <a:rPr lang="pt-BR" sz="2400" dirty="0" smtClean="0">
                <a:solidFill>
                  <a:srgbClr val="000000"/>
                </a:solidFill>
              </a:rPr>
              <a:t>, triagem</a:t>
            </a:r>
          </a:p>
          <a:p>
            <a:pPr marL="265113" lvl="2" indent="-265113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</a:rPr>
              <a:t>Preparar </a:t>
            </a:r>
            <a:r>
              <a:rPr lang="pt-BR" sz="2400" dirty="0">
                <a:solidFill>
                  <a:srgbClr val="000000"/>
                </a:solidFill>
              </a:rPr>
              <a:t>Decreto (documentos exigidos, locais de atendimento, prazo, bloqueio)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altLang="pt-BR" sz="2400" kern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2400" b="1" kern="12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http://sebrae.ms/wp-content/uploads/2014/06/planoo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4653136"/>
            <a:ext cx="102090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764704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556792"/>
            <a:ext cx="11521280" cy="2664296"/>
          </a:xfrm>
          <a:ln w="57150"/>
        </p:spPr>
        <p:txBody>
          <a:bodyPr/>
          <a:lstStyle/>
          <a:p>
            <a:pPr marL="39688" lvl="0" indent="0" defTabSz="82232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Fase Pré-Censo II (mês anterior ao início do atendimento)</a:t>
            </a:r>
            <a:endParaRPr lang="pt-BR" altLang="pt-BR" sz="2400" b="1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Publicar do Decreto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Divulgar o material de publicidade do censo 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Treinar os colaboradores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Realizar teste piloto e Definir “Plano B”</a:t>
            </a: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2400" b="1" kern="12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75786" y="4532928"/>
            <a:ext cx="758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</a:endParaRPr>
          </a:p>
          <a:p>
            <a:pPr marL="265113" lvl="2" indent="-265113" algn="l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monicapanetta.files.wordpress.com/2013/02/planej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4509120"/>
            <a:ext cx="102731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836712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7433" y="1628800"/>
            <a:ext cx="11457185" cy="2664296"/>
          </a:xfrm>
          <a:ln w="57150"/>
        </p:spPr>
        <p:txBody>
          <a:bodyPr/>
          <a:lstStyle/>
          <a:p>
            <a:pPr marL="39688" lvl="0" indent="0" defTabSz="82232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2 - Fase Censo (Execução)</a:t>
            </a:r>
            <a:endParaRPr lang="pt-BR" altLang="pt-BR" sz="2400" b="1" kern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Monitorar comunicação Interna (RH, Colaboradores, recenseadores)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Verificar comunicação visual das UPA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Evitar qualquer interferência “negativa” dos participantes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Garantir suporte técnico para as UPA</a:t>
            </a: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2400" b="1" kern="12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www.projetoaliah.com.br/dados/images/layout/hotel/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5099909"/>
            <a:ext cx="3810000" cy="16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412776"/>
            <a:ext cx="11521280" cy="2664296"/>
          </a:xfrm>
          <a:ln w="57150"/>
        </p:spPr>
        <p:txBody>
          <a:bodyPr/>
          <a:lstStyle/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Monitorar agendamentos especiais (impossibilitados de comparecimento, autoridades)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Monitorar demanda das UPAS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Manter registro de todas as ocorrências (relatos, imagens)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Avaliar necessidade de prorrogação do censo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altLang="pt-BR" sz="2400" kern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3200" b="1" kern="12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http://www.innovagestao.com.br/wp-content/uploads/2013/01/gest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3" y="4869160"/>
            <a:ext cx="6032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71" y="692696"/>
            <a:ext cx="10081120" cy="864096"/>
          </a:xfrm>
        </p:spPr>
        <p:txBody>
          <a:bodyPr/>
          <a:lstStyle/>
          <a:p>
            <a:pPr marL="382588" lvl="0" indent="-342900" defTabSz="822325" eaLnBrk="1" hangingPunct="1"/>
            <a: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 smtClean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O 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>QUE DEVO </a:t>
            </a:r>
            <a:r>
              <a:rPr lang="pt-BR" altLang="pt-BR" sz="2800" b="1" kern="1200" baseline="0" dirty="0" smtClean="0">
                <a:latin typeface="Times New Roman" panose="02020603050405020304" pitchFamily="18" charset="0"/>
                <a:ea typeface="+mn-ea"/>
                <a:cs typeface="+mn-cs"/>
              </a:rPr>
              <a:t>FAZER...</a:t>
            </a:r>
            <a: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pt-BR" altLang="pt-BR" sz="2800" b="1" kern="1200" baseline="0" dirty="0">
                <a:latin typeface="Times New Roman" panose="02020603050405020304" pitchFamily="18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339" y="1196752"/>
            <a:ext cx="11521280" cy="2664296"/>
          </a:xfrm>
          <a:ln w="57150"/>
        </p:spPr>
        <p:txBody>
          <a:bodyPr/>
          <a:lstStyle/>
          <a:p>
            <a:pPr marL="39688" lvl="0" indent="0" defTabSz="82232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3- </a:t>
            </a:r>
            <a:r>
              <a:rPr lang="pt-BR" altLang="pt-BR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Fase Pós Censo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Reavaliar Plano de Divulgação (em caso de prorrogação)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Redimensionar as UPAS (em caso de prorrogação)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Bloquear remuneração/benefício (pós prorrogação)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Publicar resultado final</a:t>
            </a:r>
          </a:p>
          <a:p>
            <a:pPr marL="382588" lvl="0" defTabSz="8223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Elaborar PAD – Procedimento Administrativo Disciplinar</a:t>
            </a:r>
          </a:p>
          <a:p>
            <a:pPr marL="39688" lvl="0" indent="0" defTabSz="822325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2400" kern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82588" lvl="0" defTabSz="822325" eaLnBrk="1" hangingPunct="1">
              <a:spcBef>
                <a:spcPct val="0"/>
              </a:spcBef>
              <a:buNone/>
            </a:pPr>
            <a:endParaRPr lang="pt-BR" altLang="pt-BR" sz="3200" b="1" kern="1200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85184"/>
            <a:ext cx="7620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/>
          </p:cNvSpPr>
          <p:nvPr/>
        </p:nvSpPr>
        <p:spPr bwMode="auto">
          <a:xfrm>
            <a:off x="239184" y="1268760"/>
            <a:ext cx="121215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/>
            <a:r>
              <a:rPr lang="pt-BR" altLang="pt-BR" sz="3200" b="1" dirty="0" smtClean="0"/>
              <a:t>PONTOS OBSERVADOS NO PROPREV – SEGUNDA FASE!!!!</a:t>
            </a:r>
          </a:p>
          <a:p>
            <a:pPr marL="382588" indent="-342900" defTabSz="822325"/>
            <a:endParaRPr lang="pt-BR" altLang="pt-BR" sz="1600" b="1" dirty="0" smtClean="0"/>
          </a:p>
          <a:p>
            <a:pPr marL="382588" indent="-342900" defTabSz="822325"/>
            <a:endParaRPr lang="pt-BR" altLang="pt-BR" sz="1600" b="1" dirty="0"/>
          </a:p>
          <a:p>
            <a:pPr marL="382588" indent="-342900" defTabSz="822325"/>
            <a:endParaRPr lang="pt-BR" altLang="pt-BR" sz="1600" b="1" dirty="0"/>
          </a:p>
          <a:p>
            <a:pPr marL="382588" indent="-342900" algn="l" defTabSz="822325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/>
              <a:t>Ausência de uma cultura previdenciária</a:t>
            </a:r>
          </a:p>
          <a:p>
            <a:pPr marL="382588" indent="-342900" algn="l" defTabSz="822325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/>
              <a:t>Difícil relação da Unidade Gestora com os demais órgãos</a:t>
            </a:r>
          </a:p>
          <a:p>
            <a:pPr marL="382588" indent="-342900" algn="l" defTabSz="822325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/>
              <a:t>Banco de dados desatualizado</a:t>
            </a:r>
          </a:p>
          <a:p>
            <a:pPr marL="382588" indent="-342900" algn="l" defTabSz="822325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/>
              <a:t>Ausência de pessoal qualificado em TI</a:t>
            </a:r>
          </a:p>
          <a:p>
            <a:pPr marL="382588" indent="-342900" algn="l" defTabSz="822325">
              <a:lnSpc>
                <a:spcPct val="150000"/>
              </a:lnSpc>
              <a:buFont typeface="Wingdings" pitchFamily="2" charset="2"/>
              <a:buChar char="Ø"/>
            </a:pPr>
            <a:endParaRPr lang="pt-BR" altLang="pt-BR" sz="2800" dirty="0" smtClean="0"/>
          </a:p>
          <a:p>
            <a:pPr marL="39688" algn="just" defTabSz="822325">
              <a:lnSpc>
                <a:spcPct val="150000"/>
              </a:lnSpc>
            </a:pPr>
            <a:endParaRPr lang="pt-BR" altLang="pt-BR" sz="2800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599333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>
                <a:solidFill>
                  <a:srgbClr val="0000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69565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105"/>
          <p:cNvSpPr>
            <a:spLocks noChangeArrowheads="1"/>
          </p:cNvSpPr>
          <p:nvPr/>
        </p:nvSpPr>
        <p:spPr bwMode="auto">
          <a:xfrm>
            <a:off x="4138917" y="1138100"/>
            <a:ext cx="2751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r>
              <a:rPr lang="pt-BR" altLang="pt-BR" b="1" dirty="0" err="1" smtClean="0">
                <a:solidFill>
                  <a:srgbClr val="006666"/>
                </a:solidFill>
              </a:rPr>
              <a:t>Check</a:t>
            </a:r>
            <a:r>
              <a:rPr lang="pt-BR" altLang="pt-BR" b="1" dirty="0" smtClean="0">
                <a:solidFill>
                  <a:srgbClr val="006666"/>
                </a:solidFill>
              </a:rPr>
              <a:t> </a:t>
            </a:r>
            <a:r>
              <a:rPr lang="pt-BR" altLang="pt-BR" b="1" dirty="0" err="1" smtClean="0">
                <a:solidFill>
                  <a:srgbClr val="006666"/>
                </a:solidFill>
              </a:rPr>
              <a:t>List</a:t>
            </a:r>
            <a:r>
              <a:rPr lang="pt-BR" altLang="pt-BR" b="1" dirty="0" smtClean="0">
                <a:solidFill>
                  <a:srgbClr val="006666"/>
                </a:solidFill>
              </a:rPr>
              <a:t> – UPA</a:t>
            </a:r>
          </a:p>
          <a:p>
            <a:pPr eaLnBrk="1" hangingPunct="1">
              <a:spcBef>
                <a:spcPct val="20000"/>
              </a:spcBef>
              <a:buClr>
                <a:srgbClr val="808080"/>
              </a:buClr>
              <a:buFont typeface="Wingdings" panose="05000000000000000000" pitchFamily="2" charset="2"/>
              <a:buNone/>
            </a:pPr>
            <a:r>
              <a:rPr lang="pt-BR" altLang="pt-BR" b="1" dirty="0" smtClean="0">
                <a:solidFill>
                  <a:srgbClr val="000000"/>
                </a:solidFill>
              </a:rPr>
              <a:t> </a:t>
            </a:r>
            <a:endParaRPr lang="pt-BR" altLang="pt-BR" b="1" dirty="0">
              <a:solidFill>
                <a:srgbClr val="000000"/>
              </a:solidFill>
            </a:endParaRPr>
          </a:p>
        </p:txBody>
      </p:sp>
      <p:sp>
        <p:nvSpPr>
          <p:cNvPr id="46088" name="Text Box 106"/>
          <p:cNvSpPr txBox="1">
            <a:spLocks noChangeArrowheads="1"/>
          </p:cNvSpPr>
          <p:nvPr/>
        </p:nvSpPr>
        <p:spPr bwMode="auto">
          <a:xfrm>
            <a:off x="719403" y="2276871"/>
            <a:ext cx="10657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60000"/>
              </a:spcBef>
              <a:buClr>
                <a:srgbClr val="4D4D4D"/>
              </a:buClr>
              <a:buSzPct val="120000"/>
            </a:pPr>
            <a:endParaRPr kumimoji="1" lang="pt-BR" altLang="pt-BR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9821"/>
              </p:ext>
            </p:extLst>
          </p:nvPr>
        </p:nvGraphicFramePr>
        <p:xfrm>
          <a:off x="335362" y="2148018"/>
          <a:ext cx="11521279" cy="24331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7631"/>
                <a:gridCol w="1482727"/>
                <a:gridCol w="859701"/>
                <a:gridCol w="859701"/>
                <a:gridCol w="859701"/>
                <a:gridCol w="748091"/>
                <a:gridCol w="748091"/>
                <a:gridCol w="641760"/>
                <a:gridCol w="748091"/>
                <a:gridCol w="748091"/>
                <a:gridCol w="748091"/>
                <a:gridCol w="962263"/>
                <a:gridCol w="957340"/>
              </a:tblGrid>
              <a:tr h="391112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8000"/>
                          </a:solidFill>
                          <a:effectLst/>
                        </a:rPr>
                        <a:t>CENSO - SITUAÇÃO DOS LOCAIS DE ATENDIMENTO - STATUS EM 04/06/2016</a:t>
                      </a:r>
                      <a:endParaRPr lang="pt-BR" sz="1200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6586">
                <a:tc>
                  <a:txBody>
                    <a:bodyPr/>
                    <a:lstStyle/>
                    <a:p>
                      <a:pPr marL="16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Local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Tipo Ambiente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673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Acessibilidade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Mesas para Computadores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Mesas para Impressoras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Cadeiras Atendentes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Cadeiras Servidores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marR="273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Cadeiras Espera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73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Tomadas de Energia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marR="273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Link Internet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Banheiros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15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 Condicionado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 err="1">
                          <a:solidFill>
                            <a:schemeClr val="bg1"/>
                          </a:solidFill>
                          <a:effectLst/>
                        </a:rPr>
                        <a:t>Bebedouro</a:t>
                      </a:r>
                      <a:endParaRPr lang="pt-BR" sz="1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722706">
                <a:tc>
                  <a:txBody>
                    <a:bodyPr/>
                    <a:lstStyle/>
                    <a:p>
                      <a:pPr marL="16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Florianópolis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Escola Estadual  - Biblioteca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Tem </a:t>
                      </a:r>
                      <a:r>
                        <a:rPr lang="en-US" sz="700" b="0" dirty="0" err="1">
                          <a:effectLst/>
                        </a:rPr>
                        <a:t>Ventilado</a:t>
                      </a:r>
                      <a:endParaRPr lang="pt-BR" sz="10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</a:rPr>
                        <a:t> Tem</a:t>
                      </a:r>
                      <a:endParaRPr lang="pt-BR" sz="1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722706"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Ok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Ok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spc="-3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OK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 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273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chemeClr val="bg1"/>
                          </a:solidFill>
                          <a:effectLst/>
                        </a:rPr>
                        <a:t>Não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 Tem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67541" y="980728"/>
            <a:ext cx="816090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pt-BR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Erie Bold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pt-BR" sz="5000" b="1" dirty="0" smtClean="0"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Obrigado!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Secretaria da </a:t>
            </a:r>
            <a:r>
              <a:rPr lang="en-US" altLang="pt-BR" sz="25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Previdência</a:t>
            </a:r>
            <a:r>
              <a:rPr lang="en-US" altLang="pt-BR" sz="2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 – </a:t>
            </a:r>
            <a:r>
              <a:rPr lang="en-US" altLang="pt-BR" sz="2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SPREV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5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Subsecretaria</a:t>
            </a:r>
            <a:r>
              <a:rPr lang="en-US" altLang="pt-BR" sz="2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 dos Regimes </a:t>
            </a:r>
            <a:r>
              <a:rPr lang="en-US" altLang="pt-BR" sz="25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Próprios</a:t>
            </a:r>
            <a:r>
              <a:rPr lang="en-US" altLang="pt-BR" sz="2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 de </a:t>
            </a:r>
            <a:r>
              <a:rPr lang="en-US" altLang="pt-BR" sz="25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Previdência</a:t>
            </a:r>
            <a:r>
              <a:rPr lang="en-US" altLang="pt-BR" sz="2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 Social </a:t>
            </a:r>
            <a:r>
              <a:rPr lang="en-US" altLang="pt-BR" sz="2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Erie Bold"/>
              </a:rPr>
              <a:t>- SRPPS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Erie Bold"/>
                <a:hlinkClick r:id="rId3"/>
              </a:rPr>
              <a:t>helio.fernandes@previdencia.gov.br</a:t>
            </a:r>
            <a:endParaRPr lang="en-US" altLang="pt-BR" sz="1800" b="1" dirty="0" smtClean="0">
              <a:latin typeface="Calibri" panose="020F0502020204030204" pitchFamily="34" charset="0"/>
              <a:cs typeface="Calibri" panose="020F0502020204030204" pitchFamily="34" charset="0"/>
              <a:sym typeface="Erie Bold"/>
            </a:endParaRPr>
          </a:p>
          <a:p>
            <a:pPr eaLnBrk="1" hangingPunct="1">
              <a:lnSpc>
                <a:spcPct val="150000"/>
              </a:lnSpc>
            </a:pPr>
            <a:endParaRPr lang="en-US" altLang="pt-BR" sz="25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Erie Bold"/>
            </a:endParaRPr>
          </a:p>
        </p:txBody>
      </p:sp>
    </p:spTree>
    <p:extLst>
      <p:ext uri="{BB962C8B-B14F-4D97-AF65-F5344CB8AC3E}">
        <p14:creationId xmlns:p14="http://schemas.microsoft.com/office/powerpoint/2010/main" val="31362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/>
          </p:cNvSpPr>
          <p:nvPr/>
        </p:nvSpPr>
        <p:spPr bwMode="auto">
          <a:xfrm>
            <a:off x="647700" y="2492376"/>
            <a:ext cx="1084791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sz="2400" b="1">
              <a:solidFill>
                <a:srgbClr val="008080"/>
              </a:solidFill>
              <a:latin typeface="Arial" charset="0"/>
              <a:cs typeface="Arial" charset="0"/>
              <a:sym typeface="Erie Bold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599333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27381" y="3645024"/>
            <a:ext cx="11071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Controlar os dados </a:t>
            </a:r>
            <a:r>
              <a:rPr lang="pt-BR" alt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relativos </a:t>
            </a: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pt-BR" alt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situação </a:t>
            </a: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cadastral de servidores</a:t>
            </a:r>
            <a:r>
              <a:rPr lang="pt-BR" alt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monitorar a </a:t>
            </a:r>
            <a:r>
              <a:rPr lang="pt-BR" alt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situação dos aposentados, pensionistas e </a:t>
            </a: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dependentes e controlar os</a:t>
            </a:r>
          </a:p>
          <a:p>
            <a:pPr algn="just"/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servidores à disposição, de </a:t>
            </a:r>
          </a:p>
          <a:p>
            <a:pPr algn="just"/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licença e a se aposentar</a:t>
            </a:r>
            <a:r>
              <a:rPr lang="pt-BR" altLang="pt-BR" sz="2800" b="1" dirty="0">
                <a:solidFill>
                  <a:srgbClr val="000000"/>
                </a:solidFill>
              </a:rPr>
              <a:t>.</a:t>
            </a:r>
            <a:endParaRPr lang="pt-BR" altLang="pt-B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7381" y="1772817"/>
            <a:ext cx="11233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Manter a base de dados com informações atualizadas e apoiar na consistência de avaliações </a:t>
            </a:r>
            <a:r>
              <a:rPr lang="pt-BR" alt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atuariais, auditorias, outros.</a:t>
            </a:r>
            <a:endParaRPr lang="pt-BR" altLang="pt-B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0892050" y="3516705"/>
            <a:ext cx="5178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400" dirty="0" smtClean="0">
                <a:solidFill>
                  <a:srgbClr val="000000"/>
                </a:solidFill>
                <a:latin typeface="Arial" charset="0"/>
              </a:rPr>
              <a:t>Cumprir com as obrigações perante o MTPS, o responsável pela auditoria do regime e emissão do CRP.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4490" y="822320"/>
            <a:ext cx="11694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800" b="1" u="sng" dirty="0" smtClean="0">
                <a:solidFill>
                  <a:srgbClr val="000000"/>
                </a:solidFill>
                <a:latin typeface="Arial" charset="0"/>
              </a:rPr>
              <a:t>PRINCIPAIS OBJETIVOS</a:t>
            </a:r>
            <a:r>
              <a:rPr lang="pt-BR" altLang="pt-BR" sz="2400" b="1" u="sng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pt-BR" altLang="pt-BR" sz="2400" b="1" u="sng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Imagem 11" descr="http://www.ipresbs.sc.gov.br/public/img/Noticias/13696560587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4878608"/>
            <a:ext cx="4029409" cy="189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696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1599333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9349" y="1034152"/>
            <a:ext cx="11359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b="1" u="sng" dirty="0" smtClean="0">
                <a:solidFill>
                  <a:srgbClr val="000000"/>
                </a:solidFill>
                <a:latin typeface="Arial" pitchFamily="34" charset="0"/>
              </a:rPr>
              <a:t>PRINCIPAIS VANTAGENS PÓS CENSO:</a:t>
            </a:r>
            <a:endParaRPr lang="pt-BR" sz="28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6334" y="5451495"/>
            <a:ext cx="11599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000000"/>
                </a:solidFill>
                <a:latin typeface="Arial" pitchFamily="34" charset="0"/>
              </a:rPr>
              <a:t>Agilização da concessão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</a:rPr>
              <a:t>dos benefícios.</a:t>
            </a:r>
            <a:endParaRPr lang="pt-BR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6334" y="2336681"/>
            <a:ext cx="6101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de política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salarial.</a:t>
            </a:r>
          </a:p>
          <a:p>
            <a:pPr algn="just">
              <a:defRPr/>
            </a:pPr>
            <a:endParaRPr kumimoji="1" lang="pt-BR" altLang="pt-BR" sz="28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pagamento de benefícios/remunerações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fraudulentas</a:t>
            </a:r>
            <a:r>
              <a:rPr kumimoji="1" lang="pt-BR" altLang="pt-BR" sz="2800" dirty="0" smtClean="0">
                <a:solidFill>
                  <a:srgbClr val="000000"/>
                </a:solidFill>
              </a:rPr>
              <a:t>.</a:t>
            </a:r>
            <a:endParaRPr kumimoji="1" lang="pt-BR" altLang="pt-BR" sz="28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pt-BR" sz="2800" b="1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://www.aposentadorianoticias.com.br/wp-content/uploads/2016/02/desaposentadoria_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6" y="2708921"/>
            <a:ext cx="4735247" cy="27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50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1599333" y="6410325"/>
            <a:ext cx="44884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9349" y="692697"/>
            <a:ext cx="11359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800" b="1" u="sng" dirty="0" smtClean="0">
                <a:solidFill>
                  <a:srgbClr val="000000"/>
                </a:solidFill>
                <a:latin typeface="Arial" pitchFamily="34" charset="0"/>
              </a:rPr>
              <a:t>PRINCIPAIS VANTAGENS PÓS CENSO:</a:t>
            </a:r>
            <a:endParaRPr lang="pt-BR" sz="28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7368" y="2622391"/>
            <a:ext cx="63177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cruzamento de</a:t>
            </a:r>
          </a:p>
          <a:p>
            <a:pPr algn="just">
              <a:defRPr/>
            </a:pP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informações com   outros bancos</a:t>
            </a:r>
          </a:p>
          <a:p>
            <a:pPr algn="just">
              <a:defRPr/>
            </a:pP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</a:p>
          <a:p>
            <a:pPr algn="just">
              <a:defRPr/>
            </a:pPr>
            <a:endParaRPr kumimoji="1" lang="pt-BR" altLang="pt-BR" sz="2800" b="1" dirty="0">
              <a:solidFill>
                <a:srgbClr val="00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kumimoji="1" lang="pt-BR" altLang="pt-BR" sz="2800" b="1" dirty="0" smtClean="0">
                <a:solidFill>
                  <a:srgbClr val="000000"/>
                </a:solidFill>
              </a:rPr>
              <a:t>Cálculo atuarial consistente.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kumimoji="1" lang="pt-BR" alt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kumimoji="1" lang="pt-BR" altLang="pt-BR" sz="2800" b="1" dirty="0" smtClean="0">
                <a:solidFill>
                  <a:srgbClr val="000000"/>
                </a:solidFill>
              </a:rPr>
              <a:t>Êxito no encaminhamento das </a:t>
            </a:r>
          </a:p>
          <a:p>
            <a:pPr algn="just">
              <a:defRPr/>
            </a:pPr>
            <a:r>
              <a:rPr kumimoji="1" lang="pt-BR" altLang="pt-BR" sz="2800" b="1" dirty="0">
                <a:solidFill>
                  <a:srgbClr val="000000"/>
                </a:solidFill>
              </a:rPr>
              <a:t>i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nformações cadastrais para </a:t>
            </a:r>
            <a:r>
              <a:rPr kumimoji="1" lang="pt-BR" altLang="pt-BR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eSocial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1" lang="pt-BR" alt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6968" y="1682224"/>
            <a:ext cx="11160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150000"/>
              </a:lnSpc>
              <a:spcBef>
                <a:spcPct val="60000"/>
              </a:spcBef>
              <a:buClr>
                <a:srgbClr val="4D4D4D"/>
              </a:buClr>
              <a:buSzPct val="120000"/>
              <a:buFont typeface="Wingdings" pitchFamily="2" charset="2"/>
              <a:buChar char="Ø"/>
            </a:pPr>
            <a:r>
              <a:rPr kumimoji="1"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de uma política de censo </a:t>
            </a:r>
            <a:r>
              <a:rPr kumimoji="1" lang="pt-BR" alt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previdenciário.</a:t>
            </a:r>
            <a:endParaRPr kumimoji="1" lang="pt-BR" alt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www.aposentadorianoticias.com.br/wp-content/uploads/2016/02/desaposentadoria_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6" y="3422729"/>
            <a:ext cx="4735247" cy="27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4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981076"/>
            <a:ext cx="3266016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405717" y="3500438"/>
            <a:ext cx="4036483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77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b="1" smtClean="0">
                <a:solidFill>
                  <a:srgbClr val="002774"/>
                </a:solidFill>
              </a:rPr>
              <a:t>eSOCIAL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31800" y="4581525"/>
            <a:ext cx="11135784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77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sz="3200" b="1" dirty="0" smtClean="0">
                <a:solidFill>
                  <a:srgbClr val="002774"/>
                </a:solidFill>
              </a:rPr>
              <a:t>CONSULTA QUALIFICAÇÃO CADASTRAL</a:t>
            </a:r>
            <a:endParaRPr lang="pt-BR" sz="3200" b="1" dirty="0" smtClean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43933" y="5732464"/>
            <a:ext cx="11616267" cy="58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BR" sz="3200" b="1" dirty="0" smtClean="0">
                <a:solidFill>
                  <a:srgbClr val="002774"/>
                </a:solidFill>
              </a:rPr>
              <a:t>CENSO CADASTRAL</a:t>
            </a:r>
          </a:p>
        </p:txBody>
      </p:sp>
    </p:spTree>
    <p:extLst>
      <p:ext uri="{BB962C8B-B14F-4D97-AF65-F5344CB8AC3E}">
        <p14:creationId xmlns:p14="http://schemas.microsoft.com/office/powerpoint/2010/main" val="26401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Laura\AppData\Local\Microsoft\Windows\INetCache\IE\5HZGEHFH\Qualificaçã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4"/>
            <a:ext cx="1219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196975"/>
            <a:ext cx="12192000" cy="52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ANTES DA IMPLANTAÇÃO DO </a:t>
            </a:r>
            <a:r>
              <a:rPr lang="pt-BR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eSOCIAL</a:t>
            </a:r>
            <a:endParaRPr lang="pt-BR" sz="2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46566" y="2344738"/>
            <a:ext cx="12238567" cy="552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CONSULTA QUALIFICAÇÃO CADASTRAL</a:t>
            </a:r>
          </a:p>
        </p:txBody>
      </p:sp>
    </p:spTree>
    <p:extLst>
      <p:ext uri="{BB962C8B-B14F-4D97-AF65-F5344CB8AC3E}">
        <p14:creationId xmlns:p14="http://schemas.microsoft.com/office/powerpoint/2010/main" val="30771383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Laura\AppData\Local\Microsoft\Windows\INetCache\IE\5HZGEHFH\Qualificaçã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4"/>
            <a:ext cx="1219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4701" y="1412876"/>
            <a:ext cx="10792884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ANTES DA IMPLANTAÇÃO DO </a:t>
            </a:r>
            <a:r>
              <a:rPr lang="pt-BR" sz="28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eSOCIAL</a:t>
            </a:r>
            <a:endParaRPr lang="pt-BR" sz="2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336800"/>
            <a:ext cx="12192000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CENSO PREVIDENCIÁRIO</a:t>
            </a:r>
          </a:p>
        </p:txBody>
      </p:sp>
    </p:spTree>
    <p:extLst>
      <p:ext uri="{BB962C8B-B14F-4D97-AF65-F5344CB8AC3E}">
        <p14:creationId xmlns:p14="http://schemas.microsoft.com/office/powerpoint/2010/main" val="2829203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0267" y="1844675"/>
            <a:ext cx="11224684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b="1" smtClean="0">
                <a:solidFill>
                  <a:srgbClr val="002060"/>
                </a:solidFill>
                <a:latin typeface="Arial Black" pitchFamily="34" charset="0"/>
              </a:rPr>
              <a:t>Sistema para verificar a situação dos dados cadastrais dos servidores e trabalhadores nos Cadastros do CPF e CNIS.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0267" y="1052514"/>
            <a:ext cx="11512551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CONSULTA QUALIFICAÇÃO CADASTRAL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24418" y="3967163"/>
            <a:ext cx="110405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6858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6858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6858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6858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</a:pPr>
            <a:r>
              <a:rPr lang="pt-BR" sz="2800" b="1">
                <a:solidFill>
                  <a:srgbClr val="002060"/>
                </a:solidFill>
                <a:latin typeface="Arial Black" pitchFamily="34" charset="0"/>
              </a:rPr>
              <a:t>Permite ao Órgão Público ou servidor ter o conhecimento prévio do resultado das validações dos dados cadastrais.</a:t>
            </a:r>
            <a:endParaRPr lang="pt-BR">
              <a:solidFill>
                <a:srgbClr val="262626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40267" y="5445126"/>
            <a:ext cx="115125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800" b="1">
                <a:solidFill>
                  <a:srgbClr val="FF0000"/>
                </a:solidFill>
                <a:latin typeface="Arial Black" pitchFamily="34" charset="0"/>
              </a:rPr>
              <a:t>Disponível no </a:t>
            </a:r>
            <a:r>
              <a:rPr lang="pt-BR" sz="2800" b="1">
                <a:solidFill>
                  <a:srgbClr val="FF0000"/>
                </a:solidFill>
                <a:latin typeface="Arial Black" pitchFamily="34" charset="0"/>
                <a:hlinkClick r:id="rId3"/>
              </a:rPr>
              <a:t>https://portal.esocial.gov.br</a:t>
            </a:r>
            <a:r>
              <a:rPr lang="pt-BR" sz="2800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pt-BR" sz="2800" b="1">
                <a:solidFill>
                  <a:srgbClr val="002060"/>
                </a:solidFill>
                <a:latin typeface="Arial Black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35424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8344</TotalTime>
  <Words>1278</Words>
  <Application>Microsoft Office PowerPoint</Application>
  <PresentationFormat>Personalizar</PresentationFormat>
  <Paragraphs>589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Personalizar design</vt:lpstr>
      <vt:lpstr>Apresentação do PowerPoint</vt:lpstr>
      <vt:lpstr>CENSO  PREVIDENCIÁRIO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REALIZAÇÃO DO CENSO CADASTRAL ? O QUE DEVO OBSERVAR... </vt:lpstr>
      <vt:lpstr> O QUE DEVO FAZER... </vt:lpstr>
      <vt:lpstr> O QUE DEVO FAZER... </vt:lpstr>
      <vt:lpstr> O QUE DEVO FAZER... </vt:lpstr>
      <vt:lpstr> O QUE DEVO FAZER... </vt:lpstr>
      <vt:lpstr> O QUE DEVO FAZER... </vt:lpstr>
      <vt:lpstr> O QUE DEVO FAZER... </vt:lpstr>
      <vt:lpstr> O QUE DEVO FAZER...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professor</cp:lastModifiedBy>
  <cp:revision>669</cp:revision>
  <cp:lastPrinted>2017-10-24T10:30:54Z</cp:lastPrinted>
  <dcterms:created xsi:type="dcterms:W3CDTF">2016-02-12T16:57:42Z</dcterms:created>
  <dcterms:modified xsi:type="dcterms:W3CDTF">2018-04-16T14:39:17Z</dcterms:modified>
</cp:coreProperties>
</file>