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91" r:id="rId3"/>
    <p:sldId id="351" r:id="rId4"/>
    <p:sldId id="311" r:id="rId5"/>
    <p:sldId id="346" r:id="rId6"/>
    <p:sldId id="343" r:id="rId7"/>
    <p:sldId id="296" r:id="rId8"/>
    <p:sldId id="347" r:id="rId9"/>
    <p:sldId id="384" r:id="rId10"/>
    <p:sldId id="352" r:id="rId11"/>
    <p:sldId id="353" r:id="rId12"/>
    <p:sldId id="381" r:id="rId13"/>
    <p:sldId id="382" r:id="rId14"/>
    <p:sldId id="380" r:id="rId15"/>
    <p:sldId id="354" r:id="rId16"/>
    <p:sldId id="355" r:id="rId17"/>
    <p:sldId id="356" r:id="rId18"/>
    <p:sldId id="357" r:id="rId19"/>
    <p:sldId id="383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E0E3"/>
    <a:srgbClr val="BBF4E3"/>
    <a:srgbClr val="B8F4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82035-759F-48BC-BE33-F3B1AB8ABBF8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B16CA-E214-40A8-8F12-73279877AE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2008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B16CA-E214-40A8-8F12-73279877AE0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249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6FFF-8D38-4AD9-8437-414002227CA9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3951-50F9-4258-A404-63A9AC5767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6FFF-8D38-4AD9-8437-414002227CA9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3951-50F9-4258-A404-63A9AC5767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6FFF-8D38-4AD9-8437-414002227CA9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3951-50F9-4258-A404-63A9AC5767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6FFF-8D38-4AD9-8437-414002227CA9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3951-50F9-4258-A404-63A9AC5767D2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6FFF-8D38-4AD9-8437-414002227CA9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3951-50F9-4258-A404-63A9AC5767D2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6FFF-8D38-4AD9-8437-414002227CA9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3951-50F9-4258-A404-63A9AC5767D2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6FFF-8D38-4AD9-8437-414002227CA9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3951-50F9-4258-A404-63A9AC5767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6FFF-8D38-4AD9-8437-414002227CA9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3951-50F9-4258-A404-63A9AC5767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6FFF-8D38-4AD9-8437-414002227CA9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3951-50F9-4258-A404-63A9AC5767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6FFF-8D38-4AD9-8437-414002227CA9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3951-50F9-4258-A404-63A9AC5767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7216FFF-8D38-4AD9-8437-414002227CA9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38F3951-50F9-4258-A404-63A9AC5767D2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azerine.cruz@tce.pi.gov.br" TargetMode="External"/><Relationship Id="rId2" Type="http://schemas.openxmlformats.org/officeDocument/2006/relationships/hyperlink" Target="mailto:desenvolvimento@tce.pi.gov.br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helcio.soares@tce.pi.gov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395536" y="1797224"/>
            <a:ext cx="8496944" cy="307193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5000" b="1" dirty="0" smtClean="0"/>
              <a:t>SAGRES–Contábil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000" b="1" dirty="0" smtClean="0"/>
              <a:t>Orientações e Alterações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3000" b="1" dirty="0" smtClean="0"/>
              <a:t>Exercícios 2017 / 2018</a:t>
            </a:r>
            <a:endParaRPr lang="pt-BR" sz="3000" b="1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371600" y="4700736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Mazerine Cruz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475656" y="116632"/>
            <a:ext cx="6696744" cy="85010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z="2800" b="1" dirty="0" smtClean="0"/>
              <a:t>Tribunal de Contas do Estado do Piauí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3260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2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2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685800" y="1340768"/>
            <a:ext cx="7772400" cy="475252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z="3600" b="1" dirty="0" smtClean="0"/>
              <a:t>Orientações sobre aplicação dos recursos dos precatórios judiciais do Fundef</a:t>
            </a:r>
          </a:p>
          <a:p>
            <a:endParaRPr lang="pt-BR" sz="3600" b="1" dirty="0" smtClean="0"/>
          </a:p>
          <a:p>
            <a:r>
              <a:rPr lang="pt-BR" sz="2400" b="1" dirty="0"/>
              <a:t>Decisão Normativa TCE-PI nº </a:t>
            </a:r>
            <a:r>
              <a:rPr lang="pt-BR" sz="2400" b="1" dirty="0" smtClean="0"/>
              <a:t>27</a:t>
            </a:r>
          </a:p>
          <a:p>
            <a:r>
              <a:rPr lang="pt-BR" sz="2400" b="1" dirty="0" smtClean="0"/>
              <a:t>Decisão </a:t>
            </a:r>
            <a:r>
              <a:rPr lang="pt-BR" sz="2400" b="1" dirty="0"/>
              <a:t>TCE-PI nº 02/17 (Acórdão nº </a:t>
            </a:r>
            <a:r>
              <a:rPr lang="pt-BR" sz="2400" b="1" dirty="0" smtClean="0"/>
              <a:t>2.711-A/17)</a:t>
            </a:r>
            <a:endParaRPr lang="pt-BR" sz="2400" b="1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475656" y="116632"/>
            <a:ext cx="6696744" cy="85010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z="2800" b="1" dirty="0" smtClean="0"/>
              <a:t>Tribunal de Contas do Estado do Piauí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4418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79512" y="1196752"/>
            <a:ext cx="8784976" cy="525658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88900" indent="0" algn="just">
              <a:spcBef>
                <a:spcPts val="1200"/>
              </a:spcBef>
              <a:buNone/>
            </a:pPr>
            <a:r>
              <a:rPr lang="pt-BR" b="1" dirty="0" smtClean="0"/>
              <a:t>a)</a:t>
            </a:r>
            <a:r>
              <a:rPr lang="pt-BR" dirty="0" smtClean="0"/>
              <a:t>  </a:t>
            </a:r>
            <a:r>
              <a:rPr lang="pt-BR" dirty="0"/>
              <a:t>a abertura de </a:t>
            </a:r>
            <a:r>
              <a:rPr lang="pt-BR" b="1" dirty="0"/>
              <a:t>2 (duas) contas vinculadas</a:t>
            </a:r>
            <a:r>
              <a:rPr lang="pt-BR" dirty="0"/>
              <a:t> a Manutenção e Desenvolvimento do Ensino com o depósito dos recursos do antigo FUNDEF conforme abaixo </a:t>
            </a:r>
            <a:r>
              <a:rPr lang="pt-BR" dirty="0" smtClean="0"/>
              <a:t>especificado:</a:t>
            </a:r>
          </a:p>
          <a:p>
            <a:pPr marL="88900" indent="0" algn="just">
              <a:spcBef>
                <a:spcPts val="1800"/>
              </a:spcBef>
              <a:buNone/>
            </a:pPr>
            <a:r>
              <a:rPr lang="pt-BR" b="1" dirty="0" smtClean="0"/>
              <a:t>a.1)</a:t>
            </a:r>
            <a:r>
              <a:rPr lang="pt-BR" dirty="0" smtClean="0"/>
              <a:t> Uma </a:t>
            </a:r>
            <a:r>
              <a:rPr lang="pt-BR" b="1" dirty="0" smtClean="0"/>
              <a:t>Conta Aplicação</a:t>
            </a:r>
            <a:r>
              <a:rPr lang="pt-BR" dirty="0" smtClean="0"/>
              <a:t> que receberá os </a:t>
            </a:r>
            <a:r>
              <a:rPr lang="pt-BR" b="1" dirty="0" smtClean="0"/>
              <a:t>rendimentos da aplicação e permanecerá bloqueada</a:t>
            </a:r>
            <a:r>
              <a:rPr lang="pt-BR" dirty="0" smtClean="0"/>
              <a:t>, para a qual </a:t>
            </a:r>
            <a:r>
              <a:rPr lang="pt-BR" b="1" dirty="0" smtClean="0"/>
              <a:t>serão transferidos 60% (sessenta por cento)</a:t>
            </a:r>
            <a:r>
              <a:rPr lang="pt-BR" dirty="0" smtClean="0"/>
              <a:t> dos recursos recebidos a título de Precatórios do FUNDEF, com a finalidade de </a:t>
            </a:r>
            <a:r>
              <a:rPr lang="pt-BR" b="1" dirty="0" smtClean="0"/>
              <a:t>garantir o pagamento de créditos trabalhistas aos profissionais do magistério</a:t>
            </a:r>
            <a:r>
              <a:rPr lang="pt-BR" dirty="0" smtClean="0"/>
              <a:t>, no caso de eventual decisão judicial que reconheça o direito dessa categoria a percepção diferenças remuneratórios de exercícios financeiros anteriores;</a:t>
            </a:r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691680" y="116632"/>
            <a:ext cx="6264696" cy="85010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z="2800" b="1" dirty="0"/>
              <a:t>DECISÃO TCE-PI 02/17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9320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79512" y="1196752"/>
            <a:ext cx="8784976" cy="554461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8890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b="1" dirty="0" smtClean="0"/>
              <a:t>a.2)</a:t>
            </a:r>
            <a:r>
              <a:rPr lang="pt-BR" dirty="0" smtClean="0"/>
              <a:t>  </a:t>
            </a:r>
            <a:r>
              <a:rPr lang="pt-BR" dirty="0"/>
              <a:t>Uma </a:t>
            </a:r>
            <a:r>
              <a:rPr lang="pt-BR" b="1" dirty="0"/>
              <a:t>Conta Corrente/Aplicação</a:t>
            </a:r>
            <a:r>
              <a:rPr lang="pt-BR" dirty="0"/>
              <a:t> para a qual </a:t>
            </a:r>
            <a:r>
              <a:rPr lang="pt-BR" b="1" dirty="0"/>
              <a:t>serão transferidos os 40% (quarenta por cento)</a:t>
            </a:r>
            <a:r>
              <a:rPr lang="pt-BR" dirty="0"/>
              <a:t> restantes dos recursos do FUNDEF, que também </a:t>
            </a:r>
            <a:r>
              <a:rPr lang="pt-BR" b="1" dirty="0"/>
              <a:t>permanecerão bloqueados</a:t>
            </a:r>
            <a:r>
              <a:rPr lang="pt-BR" dirty="0"/>
              <a:t>, até a apreciação por este Tribunal de Contas do </a:t>
            </a:r>
            <a:r>
              <a:rPr lang="pt-BR" b="1" dirty="0"/>
              <a:t>cumprimento dos termos da alínea “</a:t>
            </a:r>
            <a:r>
              <a:rPr lang="pt-BR" b="1" i="1" u="sng" dirty="0"/>
              <a:t>b</a:t>
            </a:r>
            <a:r>
              <a:rPr lang="pt-BR" b="1" dirty="0" smtClean="0"/>
              <a:t>”</a:t>
            </a:r>
            <a:r>
              <a:rPr lang="pt-BR" dirty="0" smtClean="0"/>
              <a:t>.</a:t>
            </a:r>
            <a:endParaRPr lang="pt-BR" dirty="0"/>
          </a:p>
          <a:p>
            <a:pPr marL="88900" indent="0" algn="just">
              <a:spcBef>
                <a:spcPts val="1200"/>
              </a:spcBef>
              <a:buNone/>
            </a:pPr>
            <a:r>
              <a:rPr lang="pt-BR" b="1" dirty="0" smtClean="0"/>
              <a:t>b</a:t>
            </a:r>
            <a:r>
              <a:rPr lang="pt-BR" b="1" dirty="0"/>
              <a:t>) </a:t>
            </a:r>
            <a:r>
              <a:rPr lang="pt-BR" dirty="0"/>
              <a:t>A </a:t>
            </a:r>
            <a:r>
              <a:rPr lang="pt-BR" b="1" dirty="0"/>
              <a:t>apresentação um Plano de Aplicação de Recursos</a:t>
            </a:r>
            <a:r>
              <a:rPr lang="pt-BR" dirty="0"/>
              <a:t>, </a:t>
            </a:r>
            <a:r>
              <a:rPr lang="pt-BR" b="1" dirty="0"/>
              <a:t>em estrita observância a Decisão Normativa TCE n.º 27</a:t>
            </a:r>
            <a:r>
              <a:rPr lang="pt-BR" dirty="0"/>
              <a:t>, para aplicação de 40% (quarenta por cento) dos valores recebidos pelo município a título de Precatórios Judiciais decorrentes de diferenças de repasses realizados ao antigo FUNDEF, </a:t>
            </a:r>
            <a:r>
              <a:rPr lang="pt-BR" b="1" dirty="0"/>
              <a:t>podendo tais recursos, facultativamente, ser destinados ao pagamento de profissionais da </a:t>
            </a:r>
            <a:r>
              <a:rPr lang="pt-BR" b="1" dirty="0" smtClean="0"/>
              <a:t>educação</a:t>
            </a:r>
            <a:r>
              <a:rPr lang="pt-BR" dirty="0" smtClean="0"/>
              <a:t>;</a:t>
            </a:r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691680" y="116632"/>
            <a:ext cx="6264696" cy="85010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z="2800" b="1" dirty="0"/>
              <a:t>DECISÃO TCE-PI 02/17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2173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691680" y="116632"/>
            <a:ext cx="6264696" cy="85010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z="2800" b="1" dirty="0"/>
              <a:t>DECISÃO TCE-PI 02/17</a:t>
            </a:r>
            <a:endParaRPr lang="pt-BR" sz="2800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79512" y="1196752"/>
            <a:ext cx="8784976" cy="554461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pt-BR" b="1" dirty="0" smtClean="0"/>
          </a:p>
          <a:p>
            <a:pPr marL="8890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b="1" dirty="0" smtClean="0"/>
              <a:t>c) </a:t>
            </a:r>
            <a:r>
              <a:rPr lang="pt-BR" dirty="0" smtClean="0"/>
              <a:t>A </a:t>
            </a:r>
            <a:r>
              <a:rPr lang="pt-BR" dirty="0"/>
              <a:t>efetiva comprovação autorização legislativa para a aplicação dos recursos citados na alínea </a:t>
            </a:r>
            <a:r>
              <a:rPr lang="pt-BR" i="1" dirty="0"/>
              <a:t>“b”</a:t>
            </a:r>
            <a:r>
              <a:rPr lang="pt-BR" dirty="0"/>
              <a:t>, mediante apresentação da </a:t>
            </a:r>
            <a:r>
              <a:rPr lang="pt-BR" b="1" dirty="0"/>
              <a:t>Lei Orçamentária Municipal</a:t>
            </a:r>
            <a:r>
              <a:rPr lang="pt-BR" dirty="0"/>
              <a:t> ou de </a:t>
            </a:r>
            <a:r>
              <a:rPr lang="pt-BR" b="1" dirty="0"/>
              <a:t>Lei Créditos Adicionais Suplementares ou Especiais</a:t>
            </a:r>
            <a:r>
              <a:rPr lang="pt-BR" dirty="0" smtClean="0"/>
              <a:t>;</a:t>
            </a:r>
            <a:endParaRPr lang="pt-BR" dirty="0"/>
          </a:p>
          <a:p>
            <a:pPr marL="88900" indent="0" algn="just">
              <a:spcBef>
                <a:spcPts val="2400"/>
              </a:spcBef>
              <a:buNone/>
            </a:pPr>
            <a:r>
              <a:rPr lang="pt-BR" b="1" dirty="0" smtClean="0"/>
              <a:t>d) </a:t>
            </a:r>
            <a:r>
              <a:rPr lang="pt-BR" dirty="0"/>
              <a:t>Que </a:t>
            </a:r>
            <a:r>
              <a:rPr lang="pt-BR" b="1" dirty="0"/>
              <a:t>se abstenham de pagar honorários advocatícios</a:t>
            </a:r>
            <a:r>
              <a:rPr lang="pt-BR" dirty="0"/>
              <a:t> </a:t>
            </a:r>
            <a:r>
              <a:rPr lang="pt-BR" b="1" dirty="0"/>
              <a:t>com recursos oriundos dos Precatórios do FUNDEF</a:t>
            </a:r>
            <a:r>
              <a:rPr lang="pt-BR" dirty="0"/>
              <a:t>, sem prejuízo da </a:t>
            </a:r>
            <a:r>
              <a:rPr lang="pt-BR" b="1" dirty="0"/>
              <a:t>verificação da legalidade das contratações</a:t>
            </a:r>
            <a:r>
              <a:rPr lang="pt-BR" dirty="0"/>
              <a:t> dos serviços técnico </a:t>
            </a:r>
            <a:r>
              <a:rPr lang="pt-BR" dirty="0" smtClean="0"/>
              <a:t>especializados.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080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475656" y="116632"/>
            <a:ext cx="6696744" cy="85010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z="2800" b="1" dirty="0"/>
              <a:t>DECISÃO </a:t>
            </a:r>
            <a:r>
              <a:rPr lang="pt-BR" sz="2800" b="1" dirty="0" smtClean="0"/>
              <a:t>NORMATIVA Nº 27</a:t>
            </a:r>
            <a:endParaRPr lang="pt-BR" sz="2800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79512" y="1312168"/>
            <a:ext cx="8784976" cy="49971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b="1" dirty="0" smtClean="0"/>
              <a:t>1º</a:t>
            </a:r>
            <a:r>
              <a:rPr lang="pt-BR" b="1" dirty="0"/>
              <a:t>)</a:t>
            </a:r>
            <a:r>
              <a:rPr lang="pt-BR" dirty="0"/>
              <a:t> Nos casos dos municípios que possuem Regime Próprio de Previdência Social, </a:t>
            </a:r>
            <a:r>
              <a:rPr lang="pt-BR" b="1" dirty="0"/>
              <a:t>a prioridade</a:t>
            </a:r>
            <a:r>
              <a:rPr lang="pt-BR" dirty="0"/>
              <a:t> de utilização dos recursos ora regulamentados </a:t>
            </a:r>
            <a:r>
              <a:rPr lang="pt-BR" b="1" dirty="0"/>
              <a:t>será com pagamento de débitos previdenciários</a:t>
            </a:r>
            <a:r>
              <a:rPr lang="pt-BR" dirty="0"/>
              <a:t>; </a:t>
            </a:r>
            <a:r>
              <a:rPr lang="pt-BR" b="1" dirty="0"/>
              <a:t>em segunda ordem</a:t>
            </a:r>
            <a:r>
              <a:rPr lang="pt-BR" dirty="0"/>
              <a:t> de prioridade, o gestor deverá </a:t>
            </a:r>
            <a:r>
              <a:rPr lang="pt-BR" b="1" dirty="0"/>
              <a:t>pagar os débitos trabalhistas dos servidores da educação</a:t>
            </a:r>
            <a:r>
              <a:rPr lang="pt-BR" dirty="0"/>
              <a:t> oriundos de decisões judiciais</a:t>
            </a:r>
            <a:r>
              <a:rPr lang="pt-BR" dirty="0" smtClean="0"/>
              <a:t>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330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79512" y="1312168"/>
            <a:ext cx="8784976" cy="49971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/>
              <a:t>2</a:t>
            </a:r>
            <a:r>
              <a:rPr lang="pt-BR" b="1" dirty="0" smtClean="0"/>
              <a:t>º</a:t>
            </a:r>
            <a:r>
              <a:rPr lang="pt-BR" b="1" dirty="0"/>
              <a:t>)</a:t>
            </a:r>
            <a:r>
              <a:rPr lang="pt-BR" dirty="0"/>
              <a:t> Os gestores deverão adequar as leis orçamentárias municipais (LDO, LOA e PPA), para a devida aplicação dos recursos oriundos de precatórios judiciais do FUNDEF;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b="1" dirty="0" smtClean="0"/>
              <a:t>3º</a:t>
            </a:r>
            <a:r>
              <a:rPr lang="pt-BR" b="1" dirty="0"/>
              <a:t>)</a:t>
            </a:r>
            <a:r>
              <a:rPr lang="pt-BR" dirty="0"/>
              <a:t> </a:t>
            </a:r>
            <a:r>
              <a:rPr lang="pt-BR" dirty="0" smtClean="0"/>
              <a:t>O </a:t>
            </a:r>
            <a:r>
              <a:rPr lang="pt-BR" dirty="0"/>
              <a:t>gestor </a:t>
            </a:r>
            <a:r>
              <a:rPr lang="pt-BR" b="1" dirty="0"/>
              <a:t>não</a:t>
            </a:r>
            <a:r>
              <a:rPr lang="pt-BR" dirty="0"/>
              <a:t> será obrigado </a:t>
            </a:r>
            <a:r>
              <a:rPr lang="pt-BR" b="1" dirty="0"/>
              <a:t>a utilizar</a:t>
            </a:r>
            <a:r>
              <a:rPr lang="pt-BR" dirty="0"/>
              <a:t> o valor integral do precatório </a:t>
            </a:r>
            <a:r>
              <a:rPr lang="pt-BR" b="1" dirty="0"/>
              <a:t>no exercício de 2017</a:t>
            </a:r>
            <a:r>
              <a:rPr lang="pt-BR" dirty="0"/>
              <a:t>, podendo planejar a aplicação em mais de um exercício, desde que previstas nas leis orçamentárias municipais (LDO, LOA e PPA</a:t>
            </a:r>
            <a:r>
              <a:rPr lang="pt-BR" dirty="0" smtClean="0"/>
              <a:t>);</a:t>
            </a:r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475656" y="116632"/>
            <a:ext cx="6696744" cy="85010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z="2800" b="1" dirty="0"/>
              <a:t>DECISÃO </a:t>
            </a:r>
            <a:r>
              <a:rPr lang="pt-BR" sz="2800" b="1" dirty="0" smtClean="0"/>
              <a:t>NORMATIVA Nº 27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2973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79512" y="1312168"/>
            <a:ext cx="8784976" cy="49971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 smtClean="0"/>
              <a:t>4º) </a:t>
            </a:r>
            <a:r>
              <a:rPr lang="pt-BR" dirty="0" smtClean="0"/>
              <a:t> </a:t>
            </a:r>
            <a:r>
              <a:rPr lang="pt-BR" dirty="0"/>
              <a:t>Na aplicação dos quarenta por cento do valor dos recursos oriundos de precatórios judiciais do FUNDEF, os gestores deverão observar as destinações e vedações previstas nos </a:t>
            </a:r>
            <a:r>
              <a:rPr lang="pt-BR" dirty="0" err="1"/>
              <a:t>arts</a:t>
            </a:r>
            <a:r>
              <a:rPr lang="pt-BR" dirty="0"/>
              <a:t>. 70 e 71, respectivamente, da Lei das diretrizes e bases da educação nacional, Lei nº </a:t>
            </a:r>
            <a:r>
              <a:rPr lang="pt-BR" dirty="0" smtClean="0"/>
              <a:t>9.394/96 (LDB);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475656" y="116632"/>
            <a:ext cx="6696744" cy="85010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z="2800" b="1" dirty="0"/>
              <a:t>DECISÃO </a:t>
            </a:r>
            <a:r>
              <a:rPr lang="pt-BR" sz="2800" b="1" dirty="0" smtClean="0"/>
              <a:t>NORMATIVA Nº 27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0991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79512" y="1312168"/>
            <a:ext cx="8784976" cy="49971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88900" indent="0" algn="just">
              <a:buNone/>
            </a:pPr>
            <a:r>
              <a:rPr lang="pt-BR" b="1" dirty="0" smtClean="0"/>
              <a:t>5º</a:t>
            </a:r>
            <a:r>
              <a:rPr lang="pt-BR" b="1" dirty="0"/>
              <a:t>) </a:t>
            </a:r>
            <a:r>
              <a:rPr lang="pt-BR" dirty="0"/>
              <a:t>Na aplicação dos sessenta por cento do valor dos recursos oriundos de precatórios judiciais do FUNDEF, deverá ser feita, alternativamente:</a:t>
            </a:r>
          </a:p>
          <a:p>
            <a:pPr marL="88900" indent="0" algn="just">
              <a:buNone/>
            </a:pPr>
            <a:endParaRPr lang="pt-BR" dirty="0"/>
          </a:p>
          <a:p>
            <a:pPr marL="88900" indent="0" algn="just">
              <a:buNone/>
            </a:pPr>
            <a:r>
              <a:rPr lang="pt-BR" b="1" dirty="0" smtClean="0"/>
              <a:t>5.1)</a:t>
            </a:r>
            <a:r>
              <a:rPr lang="pt-BR" dirty="0" smtClean="0"/>
              <a:t> </a:t>
            </a:r>
            <a:r>
              <a:rPr lang="pt-BR" dirty="0"/>
              <a:t>Em forma de abono, o qual deverá ser regulamentado por lei municipal que preveja as regras de concessão, garantindo-se a transparência e </a:t>
            </a:r>
            <a:r>
              <a:rPr lang="pt-BR" dirty="0" smtClean="0"/>
              <a:t>isonomia;</a:t>
            </a:r>
          </a:p>
          <a:p>
            <a:pPr marL="88900" indent="0" algn="just"/>
            <a:endParaRPr lang="pt-BR" dirty="0" smtClean="0"/>
          </a:p>
          <a:p>
            <a:pPr marL="88900" indent="0" algn="just">
              <a:buNone/>
            </a:pPr>
            <a:r>
              <a:rPr lang="pt-BR" b="1" dirty="0" smtClean="0"/>
              <a:t>5.2) </a:t>
            </a:r>
            <a:r>
              <a:rPr lang="pt-BR" dirty="0" smtClean="0"/>
              <a:t>Por </a:t>
            </a:r>
            <a:r>
              <a:rPr lang="pt-BR" dirty="0"/>
              <a:t>aumento da remuneração, que também será regido por lei municipal garantindo-se a transparência e </a:t>
            </a:r>
            <a:r>
              <a:rPr lang="pt-BR" dirty="0" smtClean="0"/>
              <a:t>isonomia;</a:t>
            </a:r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475656" y="116632"/>
            <a:ext cx="6696744" cy="85010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z="2800" b="1" dirty="0"/>
              <a:t>DECISÃO </a:t>
            </a:r>
            <a:r>
              <a:rPr lang="pt-BR" sz="2800" b="1" dirty="0" smtClean="0"/>
              <a:t>NORMATIVA Nº 27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9848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79512" y="1312168"/>
            <a:ext cx="8784976" cy="49971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t-BR" dirty="0"/>
          </a:p>
          <a:p>
            <a:pPr marL="88900" indent="0" algn="just">
              <a:buNone/>
            </a:pPr>
            <a:r>
              <a:rPr lang="pt-BR" b="1" dirty="0"/>
              <a:t>6</a:t>
            </a:r>
            <a:r>
              <a:rPr lang="pt-BR" b="1" dirty="0" smtClean="0"/>
              <a:t>º) </a:t>
            </a:r>
            <a:r>
              <a:rPr lang="pt-BR" dirty="0" smtClean="0"/>
              <a:t> Caso </a:t>
            </a:r>
            <a:r>
              <a:rPr lang="pt-BR" dirty="0"/>
              <a:t>haja descumprimento destas determinações será determinado o imediato bloqueio das contas municipais, em razão do descumprimento de orientação deste Tribunal, nos termos do art. 86, inciso V da Lei Orgânica deste </a:t>
            </a:r>
            <a:r>
              <a:rPr lang="pt-BR" dirty="0" smtClean="0"/>
              <a:t>TCE/PI.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475656" y="116632"/>
            <a:ext cx="6696744" cy="85010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z="2800" b="1" dirty="0"/>
              <a:t>DECISÃO </a:t>
            </a:r>
            <a:r>
              <a:rPr lang="pt-BR" sz="2800" b="1" dirty="0" smtClean="0"/>
              <a:t>NORMATIVA Nº 27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125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67544" y="1312168"/>
            <a:ext cx="8280920" cy="49971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475656" y="116632"/>
            <a:ext cx="6696744" cy="85010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z="2800" b="1" dirty="0" smtClean="0"/>
              <a:t>Tribunal de Contas do Estado do Piauí</a:t>
            </a:r>
            <a:endParaRPr lang="pt-BR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58836"/>
              </p:ext>
            </p:extLst>
          </p:nvPr>
        </p:nvGraphicFramePr>
        <p:xfrm>
          <a:off x="3491880" y="3645024"/>
          <a:ext cx="2376264" cy="2173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r:id="rId3" imgW="2381582" imgH="2276793" progId="MSPhotoEd.3">
                  <p:embed/>
                </p:oleObj>
              </mc:Choice>
              <mc:Fallback>
                <p:oleObj r:id="rId3" imgW="2381582" imgH="2276793" progId="MSPhotoEd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3645024"/>
                        <a:ext cx="2376264" cy="21732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539552" y="1412776"/>
            <a:ext cx="8208912" cy="38366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t-BR" sz="1200" dirty="0" smtClean="0"/>
          </a:p>
          <a:p>
            <a:pPr marL="0" indent="0" algn="just">
              <a:buNone/>
            </a:pPr>
            <a:endParaRPr lang="pt-BR" sz="1200" dirty="0"/>
          </a:p>
          <a:p>
            <a:pPr marL="0" indent="0" algn="just">
              <a:buNone/>
            </a:pPr>
            <a:endParaRPr lang="pt-BR" sz="1200" dirty="0" smtClean="0"/>
          </a:p>
          <a:p>
            <a:pPr marL="88900" indent="0" algn="just">
              <a:buNone/>
            </a:pPr>
            <a:r>
              <a:rPr lang="pt-BR" sz="2800" b="1" dirty="0" smtClean="0"/>
              <a:t>O Tribunal de Contas do Estado do Piauí agradece a presença e a atenção de todos.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47655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835696" y="116632"/>
            <a:ext cx="5040560" cy="85010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z="2800" b="1" dirty="0" smtClean="0"/>
              <a:t>NORMATIVOS DO TCE/PI</a:t>
            </a:r>
            <a:endParaRPr lang="pt-BR" sz="2800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79512" y="1312168"/>
            <a:ext cx="8784976" cy="49971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pt-BR" sz="2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 TÉCNICA Nº 02, de 01 de junho de 2017</a:t>
            </a:r>
            <a:endParaRPr lang="pt-BR" sz="26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just">
              <a:spcBef>
                <a:spcPts val="1800"/>
              </a:spcBef>
              <a:buNone/>
            </a:pPr>
            <a:r>
              <a:rPr lang="pt-BR" sz="2400" dirty="0"/>
              <a:t>Dispõe sobre </a:t>
            </a:r>
            <a:r>
              <a:rPr lang="pt-BR" sz="2400" dirty="0" smtClean="0"/>
              <a:t>rotinas para encerramento e abertura de exercícios no SAGRES-Contábil.</a:t>
            </a:r>
          </a:p>
          <a:p>
            <a:pPr marL="901700" lvl="3" indent="-45720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pt-BR" sz="2400" dirty="0"/>
              <a:t>Anexo I – </a:t>
            </a:r>
            <a:r>
              <a:rPr lang="pt-BR" sz="2400" dirty="0" smtClean="0"/>
              <a:t>Relação entre as FR (2017) e FR (2018);</a:t>
            </a:r>
            <a:endParaRPr lang="pt-BR" sz="2400" dirty="0"/>
          </a:p>
          <a:p>
            <a:pPr marL="901700" lvl="3" indent="-45720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pt-BR" sz="2400" dirty="0"/>
              <a:t>Anexo II – </a:t>
            </a:r>
            <a:r>
              <a:rPr lang="pt-BR" sz="2400" dirty="0" smtClean="0"/>
              <a:t>Orientações acerca da inscrição de RP e Orientações acerca da abertura de saldo das DDRs e do Domicílio Bancário;</a:t>
            </a:r>
          </a:p>
          <a:p>
            <a:pPr marL="901700" lvl="3" indent="-45720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pt-BR" sz="2400" dirty="0" smtClean="0"/>
              <a:t>Anexo III – Quadro sintético de procedimentos para encerramento e abertura do exercício.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8567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835696" y="116632"/>
            <a:ext cx="5040560" cy="85010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z="2800" b="1" dirty="0" smtClean="0"/>
              <a:t>NORMATIVOS DO TCE/PI</a:t>
            </a:r>
            <a:endParaRPr lang="pt-BR" sz="2800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79512" y="1312168"/>
            <a:ext cx="8784976" cy="49971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pt-BR" sz="2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INSTRUÇÃO NORMATIVA </a:t>
            </a:r>
            <a:r>
              <a:rPr lang="pt-BR" sz="26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pt-BR" sz="2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º 01, </a:t>
            </a:r>
            <a:r>
              <a:rPr lang="pt-BR" sz="26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pt-BR" sz="2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 </a:t>
            </a:r>
            <a:r>
              <a:rPr lang="pt-BR" sz="26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pt-BR" sz="2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junho de 2017. </a:t>
            </a:r>
            <a:endParaRPr lang="pt-BR" sz="26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just">
              <a:spcBef>
                <a:spcPts val="1800"/>
              </a:spcBef>
              <a:spcAft>
                <a:spcPts val="1800"/>
              </a:spcAft>
              <a:buNone/>
            </a:pPr>
            <a:r>
              <a:rPr lang="pt-BR" sz="2400" dirty="0"/>
              <a:t>Dispõe sobre </a:t>
            </a:r>
            <a:r>
              <a:rPr lang="pt-BR" sz="2400" dirty="0" smtClean="0"/>
              <a:t>as Fontes de Recursos e Códigos de Aplicação a partir das competências referentes ao o exercício de 2018.</a:t>
            </a:r>
          </a:p>
          <a:p>
            <a:pPr marL="901700" lvl="3" indent="-45720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pt-BR" sz="2400" dirty="0" smtClean="0"/>
              <a:t>Anexo I – Fontes de Recursos;</a:t>
            </a:r>
          </a:p>
          <a:p>
            <a:pPr marL="901700" lvl="3" indent="-45720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pt-BR" sz="2400" dirty="0" smtClean="0"/>
              <a:t>Anexo II – Códigos de Aplicação.</a:t>
            </a:r>
          </a:p>
        </p:txBody>
      </p:sp>
    </p:spTree>
    <p:extLst>
      <p:ext uri="{BB962C8B-B14F-4D97-AF65-F5344CB8AC3E}">
        <p14:creationId xmlns:p14="http://schemas.microsoft.com/office/powerpoint/2010/main" val="166561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685800" y="2596517"/>
            <a:ext cx="7772400" cy="184059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z="4000" b="1" dirty="0" smtClean="0"/>
              <a:t>SAGRES-Contábil 2017</a:t>
            </a:r>
          </a:p>
          <a:p>
            <a:r>
              <a:rPr lang="pt-BR" sz="2200" b="1" dirty="0" smtClean="0"/>
              <a:t>ALTERAÇÕES VÁLIDAS PARA 2017</a:t>
            </a:r>
            <a:endParaRPr lang="pt-BR" sz="22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475656" y="116632"/>
            <a:ext cx="6696744" cy="85010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z="2800" b="1" dirty="0" smtClean="0"/>
              <a:t>Tribunal de Contas do Estado do Piauí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42465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323528" y="1412776"/>
            <a:ext cx="8507288" cy="525658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14350" indent="-457200" algn="just">
              <a:spcAft>
                <a:spcPts val="1200"/>
              </a:spcAft>
            </a:pPr>
            <a:r>
              <a:rPr lang="pt-BR" sz="2800" dirty="0" smtClean="0"/>
              <a:t>Alterações</a:t>
            </a:r>
          </a:p>
          <a:p>
            <a:pPr marL="914400" lvl="1" indent="-457200" algn="just">
              <a:spcBef>
                <a:spcPts val="1200"/>
              </a:spcBef>
              <a:buAutoNum type="arabicPeriod"/>
            </a:pPr>
            <a:r>
              <a:rPr lang="pt-BR" sz="2400" dirty="0" smtClean="0"/>
              <a:t>Novas </a:t>
            </a:r>
            <a:r>
              <a:rPr lang="pt-BR" sz="2400" dirty="0"/>
              <a:t>orientações acerca do encerramento </a:t>
            </a:r>
            <a:r>
              <a:rPr lang="pt-BR" sz="2400" dirty="0" smtClean="0"/>
              <a:t>de </a:t>
            </a:r>
            <a:r>
              <a:rPr lang="pt-BR" sz="2400" dirty="0"/>
              <a:t>exercício (</a:t>
            </a:r>
            <a:r>
              <a:rPr lang="pt-BR" sz="2400" dirty="0" smtClean="0"/>
              <a:t>Nota Técnica TCE-PI nº </a:t>
            </a:r>
            <a:r>
              <a:rPr lang="pt-BR" sz="2400" dirty="0"/>
              <a:t>02/2017</a:t>
            </a:r>
            <a:r>
              <a:rPr lang="pt-BR" sz="2400" dirty="0" smtClean="0"/>
              <a:t>).</a:t>
            </a:r>
            <a:endParaRPr lang="pt-BR" sz="24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331640" y="116632"/>
            <a:ext cx="7056784" cy="85010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z="2800" b="1" dirty="0" smtClean="0"/>
              <a:t>MUDANÇAS VÁLIDAS PARA 2017</a:t>
            </a:r>
            <a:endParaRPr lang="pt-BR" sz="28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52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685800" y="2596517"/>
            <a:ext cx="7772400" cy="15525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z="3600" b="1" dirty="0" smtClean="0"/>
              <a:t>SAGRES-Contábil 2018</a:t>
            </a:r>
          </a:p>
          <a:p>
            <a:r>
              <a:rPr lang="pt-BR" sz="2000" b="1" dirty="0" smtClean="0"/>
              <a:t>ALTERAÇÕES VÁLIDAS A PARTIR DE JANEIRO DE 2018</a:t>
            </a:r>
            <a:endParaRPr lang="pt-BR" sz="20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475656" y="116632"/>
            <a:ext cx="6696744" cy="85010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z="2800" b="1" dirty="0" smtClean="0"/>
              <a:t>Tribunal de Contas do Estado do Piauí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5735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323528" y="1412776"/>
            <a:ext cx="8136904" cy="525658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14350" indent="-457200" algn="just"/>
            <a:r>
              <a:rPr lang="pt-BR" sz="2800" dirty="0" smtClean="0"/>
              <a:t>Novidades</a:t>
            </a:r>
          </a:p>
          <a:p>
            <a:pPr marL="914400" lvl="1" indent="-457200" algn="just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pt-BR" sz="2400" dirty="0" smtClean="0"/>
              <a:t>Adoção do Novo Ementário da Receita Orçamentária (Atualizado em 09/11/2017);</a:t>
            </a:r>
            <a:endParaRPr lang="pt-BR" sz="2400" dirty="0"/>
          </a:p>
          <a:p>
            <a:pPr marL="914400" lvl="1" indent="-457200" algn="just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pt-BR" sz="2400" dirty="0" smtClean="0"/>
              <a:t>Novos códigos de subelementos da </a:t>
            </a:r>
            <a:r>
              <a:rPr lang="pt-BR" sz="2400" dirty="0"/>
              <a:t>despesa (Atualizado em </a:t>
            </a:r>
            <a:r>
              <a:rPr lang="pt-BR" sz="2400" dirty="0" smtClean="0"/>
              <a:t>09/11/2017);</a:t>
            </a:r>
            <a:endParaRPr lang="pt-BR" sz="2400" dirty="0"/>
          </a:p>
          <a:p>
            <a:pPr marL="914400" lvl="1" indent="-457200" algn="just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pt-BR" sz="2400" dirty="0" smtClean="0"/>
              <a:t>Revisão e adequação do PCASP SAGRES 2018;</a:t>
            </a:r>
          </a:p>
          <a:p>
            <a:pPr marL="914400" lvl="1" indent="-4572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AutoNum type="arabicPeriod"/>
            </a:pPr>
            <a:r>
              <a:rPr lang="pt-BR" sz="2400" dirty="0" smtClean="0"/>
              <a:t>Aprimoramento das Regras de Validação;</a:t>
            </a:r>
          </a:p>
          <a:p>
            <a:pPr marL="914400" lvl="1" indent="-4572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AutoNum type="arabicPeriod"/>
            </a:pPr>
            <a:r>
              <a:rPr lang="pt-BR" sz="2400" dirty="0" smtClean="0"/>
              <a:t>Implementação do Atributo Legal da conta contábil </a:t>
            </a:r>
            <a:r>
              <a:rPr lang="pt-BR" sz="2400" b="1" dirty="0" smtClean="0"/>
              <a:t>Indicador da Dívida Consolidada Líquida</a:t>
            </a:r>
            <a:r>
              <a:rPr lang="pt-BR" sz="2400" dirty="0" smtClean="0"/>
              <a:t>;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331640" y="116632"/>
            <a:ext cx="7128792" cy="85010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z="2800" b="1" dirty="0" smtClean="0"/>
              <a:t>ALTERAÇÕES PARA 2018</a:t>
            </a:r>
            <a:endParaRPr lang="pt-BR" sz="28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15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323528" y="1412776"/>
            <a:ext cx="8136904" cy="525658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14350" indent="-457200" algn="just"/>
            <a:r>
              <a:rPr lang="pt-BR" sz="2800" dirty="0" smtClean="0"/>
              <a:t>Novidades</a:t>
            </a:r>
          </a:p>
          <a:p>
            <a:pPr marL="914400" lvl="1" indent="-4572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pt-BR" sz="2400" dirty="0" smtClean="0"/>
              <a:t>Novos códigos de Fontes de Recursos e Códigos de Aplicação (IN TCE-PI nº 01/2017);</a:t>
            </a:r>
          </a:p>
          <a:p>
            <a:pPr marL="914400" lvl="1" indent="-4572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pt-BR" sz="2400" dirty="0"/>
              <a:t>Novas orientações acerca </a:t>
            </a:r>
            <a:r>
              <a:rPr lang="pt-BR" sz="2400" dirty="0" smtClean="0"/>
              <a:t>da abertura de </a:t>
            </a:r>
            <a:r>
              <a:rPr lang="pt-BR" sz="2400" dirty="0"/>
              <a:t>exercício (Nota Técnica TCE-PI nº 02/2017</a:t>
            </a:r>
            <a:r>
              <a:rPr lang="pt-BR" sz="2400" dirty="0" smtClean="0"/>
              <a:t>);</a:t>
            </a:r>
          </a:p>
          <a:p>
            <a:pPr marL="914400" lvl="1" indent="-4572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pt-BR" sz="2400" dirty="0" smtClean="0"/>
              <a:t>Criação dos campos </a:t>
            </a:r>
            <a:r>
              <a:rPr lang="pt-BR" sz="2400" dirty="0"/>
              <a:t>Meta de </a:t>
            </a:r>
            <a:r>
              <a:rPr lang="pt-BR" sz="2400" b="1" dirty="0"/>
              <a:t>Resultado Primário</a:t>
            </a:r>
            <a:r>
              <a:rPr lang="pt-BR" sz="2400" dirty="0"/>
              <a:t> em valor corrente e Meta de </a:t>
            </a:r>
            <a:r>
              <a:rPr lang="pt-BR" sz="2400" b="1" dirty="0"/>
              <a:t>Resultado </a:t>
            </a:r>
            <a:r>
              <a:rPr lang="pt-BR" sz="2400" b="1" dirty="0" smtClean="0"/>
              <a:t>Nominal </a:t>
            </a:r>
            <a:r>
              <a:rPr lang="pt-BR" sz="2400" dirty="0"/>
              <a:t>em valor </a:t>
            </a:r>
            <a:r>
              <a:rPr lang="pt-BR" sz="2400" dirty="0" smtClean="0"/>
              <a:t>corrente no cadastro auxiliar </a:t>
            </a:r>
            <a:r>
              <a:rPr lang="pt-BR" sz="2400" b="1" dirty="0" smtClean="0"/>
              <a:t>Orçamento</a:t>
            </a:r>
            <a:r>
              <a:rPr lang="pt-BR" sz="2400" dirty="0" smtClean="0"/>
              <a:t>.</a:t>
            </a:r>
            <a:endParaRPr lang="pt-BR" sz="2400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331640" y="116632"/>
            <a:ext cx="7128792" cy="85010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z="2800" b="1" dirty="0"/>
              <a:t>ALTERAÇÕES </a:t>
            </a:r>
            <a:r>
              <a:rPr lang="pt-BR" sz="2800" b="1" dirty="0" smtClean="0"/>
              <a:t>PARA 2018</a:t>
            </a:r>
            <a:endParaRPr lang="pt-BR" sz="28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9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323528" y="1412776"/>
            <a:ext cx="8136904" cy="525658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14350" indent="-457200" algn="just"/>
            <a:r>
              <a:rPr lang="pt-BR" sz="2800" dirty="0" smtClean="0"/>
              <a:t>Novidades</a:t>
            </a:r>
          </a:p>
          <a:p>
            <a:pPr marL="914400" lvl="1" indent="-4572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9"/>
            </a:pPr>
            <a:r>
              <a:rPr lang="pt-BR" sz="2400" dirty="0"/>
              <a:t>O arquivo que contém as tabelas internas do SAGRES-Contábil 2018 será armazenado no mesmo diretório onde o Validador Sagres 2018 será instalado pelo </a:t>
            </a:r>
            <a:r>
              <a:rPr lang="pt-BR" sz="2400" dirty="0" smtClean="0"/>
              <a:t>usuário.</a:t>
            </a:r>
          </a:p>
          <a:p>
            <a:pPr marL="514350" indent="-457200" algn="just">
              <a:spcBef>
                <a:spcPts val="1800"/>
              </a:spcBef>
              <a:spcAft>
                <a:spcPts val="1800"/>
              </a:spcAft>
            </a:pPr>
            <a:r>
              <a:rPr lang="pt-BR" sz="2800" dirty="0"/>
              <a:t>E-mails para contato:</a:t>
            </a:r>
          </a:p>
          <a:p>
            <a:pPr marL="457200" lvl="1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400" dirty="0" smtClean="0">
                <a:hlinkClick r:id="rId2"/>
              </a:rPr>
              <a:t>desenvolvimento@tce.pi.gov.br</a:t>
            </a:r>
            <a:endParaRPr lang="pt-BR" sz="2400" dirty="0"/>
          </a:p>
          <a:p>
            <a:pPr marL="457200" lvl="1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400" dirty="0">
                <a:hlinkClick r:id="rId3"/>
              </a:rPr>
              <a:t>mazerine.cruz@tce.pi.gov.br</a:t>
            </a:r>
            <a:endParaRPr lang="pt-BR" sz="2400" dirty="0"/>
          </a:p>
          <a:p>
            <a:pPr marL="457200" lvl="1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400" dirty="0">
                <a:hlinkClick r:id="rId4"/>
              </a:rPr>
              <a:t>helcio.soares@tce.pi.gov.br</a:t>
            </a:r>
            <a:endParaRPr lang="pt-BR" sz="2400" dirty="0"/>
          </a:p>
          <a:p>
            <a:pPr marL="914400" lvl="1" indent="-4572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9"/>
            </a:pPr>
            <a:endParaRPr lang="pt-BR" sz="2400" dirty="0" smtClean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331640" y="116632"/>
            <a:ext cx="7128792" cy="85010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z="2800" b="1" dirty="0"/>
              <a:t>ALTERAÇÕES </a:t>
            </a:r>
            <a:r>
              <a:rPr lang="pt-BR" sz="2800" b="1" dirty="0" smtClean="0"/>
              <a:t>PARA 2018</a:t>
            </a:r>
            <a:endParaRPr lang="pt-BR" sz="28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04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2938</TotalTime>
  <Words>986</Words>
  <Application>Microsoft Office PowerPoint</Application>
  <PresentationFormat>Apresentação na tela (4:3)</PresentationFormat>
  <Paragraphs>86</Paragraphs>
  <Slides>19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1" baseType="lpstr">
      <vt:lpstr>Executivo</vt:lpstr>
      <vt:lpstr>MSPhotoEd.3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Hélcio de Abreu Soares</dc:creator>
  <cp:lastModifiedBy>Mazerine Cruz</cp:lastModifiedBy>
  <cp:revision>491</cp:revision>
  <dcterms:created xsi:type="dcterms:W3CDTF">2017-03-30T18:18:27Z</dcterms:created>
  <dcterms:modified xsi:type="dcterms:W3CDTF">2017-11-28T12:53:33Z</dcterms:modified>
</cp:coreProperties>
</file>